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256" r:id="rId3"/>
    <p:sldId id="257" r:id="rId4"/>
    <p:sldId id="292" r:id="rId5"/>
    <p:sldId id="275" r:id="rId6"/>
    <p:sldId id="278" r:id="rId7"/>
    <p:sldId id="264" r:id="rId8"/>
    <p:sldId id="259" r:id="rId9"/>
    <p:sldId id="274" r:id="rId10"/>
    <p:sldId id="277" r:id="rId11"/>
    <p:sldId id="271" r:id="rId12"/>
    <p:sldId id="266" r:id="rId13"/>
    <p:sldId id="283" r:id="rId14"/>
    <p:sldId id="289" r:id="rId15"/>
    <p:sldId id="294" r:id="rId16"/>
    <p:sldId id="29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5E393A-2492-4A32-9BA4-FB6858A2DFA3}" v="5" dt="2021-02-18T15:17:47.0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86" d="100"/>
          <a:sy n="86" d="100"/>
        </p:scale>
        <p:origin x="4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A937AD-6055-4390-A8F7-890535738963}"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en-US"/>
        </a:p>
      </dgm:t>
    </dgm:pt>
    <dgm:pt modelId="{4FE35302-9870-433E-AFFD-160C185BE670}">
      <dgm:prSet/>
      <dgm:spPr/>
      <dgm:t>
        <a:bodyPr/>
        <a:lstStyle/>
        <a:p>
          <a:r>
            <a:rPr lang="en-GB" dirty="0"/>
            <a:t>1. Duties, Responsibilities, and Entitlements of EIS Reps, LA Secretaries and LNCT Negotiators </a:t>
          </a:r>
          <a:endParaRPr lang="en-US" dirty="0"/>
        </a:p>
      </dgm:t>
    </dgm:pt>
    <dgm:pt modelId="{B1CE7D37-FBFE-4E02-96BE-0A4B4D678749}" type="parTrans" cxnId="{3A8DEABD-7567-42FC-A6E1-17F175528634}">
      <dgm:prSet/>
      <dgm:spPr/>
      <dgm:t>
        <a:bodyPr/>
        <a:lstStyle/>
        <a:p>
          <a:endParaRPr lang="en-US"/>
        </a:p>
      </dgm:t>
    </dgm:pt>
    <dgm:pt modelId="{F060B3E8-C660-475D-9F50-E14BA8C2CA38}" type="sibTrans" cxnId="{3A8DEABD-7567-42FC-A6E1-17F175528634}">
      <dgm:prSet/>
      <dgm:spPr/>
      <dgm:t>
        <a:bodyPr/>
        <a:lstStyle/>
        <a:p>
          <a:endParaRPr lang="en-US"/>
        </a:p>
      </dgm:t>
    </dgm:pt>
    <dgm:pt modelId="{6A0C75D7-3F44-4F5B-A307-831B3252F16E}">
      <dgm:prSet/>
      <dgm:spPr/>
      <dgm:t>
        <a:bodyPr/>
        <a:lstStyle/>
        <a:p>
          <a:r>
            <a:rPr lang="en-GB" dirty="0"/>
            <a:t>2. Understanding Risk Assessments during Covid-19</a:t>
          </a:r>
          <a:endParaRPr lang="en-US" dirty="0"/>
        </a:p>
      </dgm:t>
    </dgm:pt>
    <dgm:pt modelId="{D132BCBF-1AD4-4B38-B097-9C242902141D}" type="parTrans" cxnId="{F4CA13C2-DFBF-4B1A-8C3F-4C7C732B2B71}">
      <dgm:prSet/>
      <dgm:spPr/>
      <dgm:t>
        <a:bodyPr/>
        <a:lstStyle/>
        <a:p>
          <a:endParaRPr lang="en-US"/>
        </a:p>
      </dgm:t>
    </dgm:pt>
    <dgm:pt modelId="{236057F2-51CE-41BC-B33B-6977F0082C8A}" type="sibTrans" cxnId="{F4CA13C2-DFBF-4B1A-8C3F-4C7C732B2B71}">
      <dgm:prSet/>
      <dgm:spPr/>
      <dgm:t>
        <a:bodyPr/>
        <a:lstStyle/>
        <a:p>
          <a:endParaRPr lang="en-US"/>
        </a:p>
      </dgm:t>
    </dgm:pt>
    <dgm:pt modelId="{47CA29A7-DB24-4650-9A75-E94622DDE1E2}">
      <dgm:prSet custT="1"/>
      <dgm:spPr/>
      <dgm:t>
        <a:bodyPr/>
        <a:lstStyle/>
        <a:p>
          <a:r>
            <a:rPr lang="en-GB" sz="1800"/>
            <a:t>Vulnerable Members</a:t>
          </a:r>
          <a:endParaRPr lang="en-US" sz="1800" dirty="0"/>
        </a:p>
      </dgm:t>
    </dgm:pt>
    <dgm:pt modelId="{222F3F0A-6C37-4CB8-905E-3057615E50C5}" type="parTrans" cxnId="{A1DF6816-4BCA-42CD-94FC-523171132ED5}">
      <dgm:prSet/>
      <dgm:spPr/>
      <dgm:t>
        <a:bodyPr/>
        <a:lstStyle/>
        <a:p>
          <a:endParaRPr lang="en-US"/>
        </a:p>
      </dgm:t>
    </dgm:pt>
    <dgm:pt modelId="{8A3776E9-718A-40F2-9152-49772746BA56}" type="sibTrans" cxnId="{A1DF6816-4BCA-42CD-94FC-523171132ED5}">
      <dgm:prSet/>
      <dgm:spPr/>
      <dgm:t>
        <a:bodyPr/>
        <a:lstStyle/>
        <a:p>
          <a:endParaRPr lang="en-US"/>
        </a:p>
      </dgm:t>
    </dgm:pt>
    <dgm:pt modelId="{19C075F2-7E72-46FC-A2E8-394C43314237}">
      <dgm:prSet custT="1"/>
      <dgm:spPr/>
      <dgm:t>
        <a:bodyPr/>
        <a:lstStyle/>
        <a:p>
          <a:r>
            <a:rPr lang="en-GB" sz="1800" dirty="0"/>
            <a:t>Mental Health </a:t>
          </a:r>
          <a:endParaRPr lang="en-US" sz="1800" dirty="0"/>
        </a:p>
      </dgm:t>
    </dgm:pt>
    <dgm:pt modelId="{F144C446-EFFC-4EE9-B485-8B9CBDDBC5BF}" type="parTrans" cxnId="{0A0D7976-A965-4685-91FB-1EEBB34883F6}">
      <dgm:prSet/>
      <dgm:spPr/>
      <dgm:t>
        <a:bodyPr/>
        <a:lstStyle/>
        <a:p>
          <a:endParaRPr lang="en-US"/>
        </a:p>
      </dgm:t>
    </dgm:pt>
    <dgm:pt modelId="{314E9648-8556-485D-999F-5F7898A0CC30}" type="sibTrans" cxnId="{0A0D7976-A965-4685-91FB-1EEBB34883F6}">
      <dgm:prSet/>
      <dgm:spPr/>
      <dgm:t>
        <a:bodyPr/>
        <a:lstStyle/>
        <a:p>
          <a:endParaRPr lang="en-US"/>
        </a:p>
      </dgm:t>
    </dgm:pt>
    <dgm:pt modelId="{2A5E720B-7A52-40F2-BBF0-99DF62329CBD}">
      <dgm:prSet/>
      <dgm:spPr/>
      <dgm:t>
        <a:bodyPr/>
        <a:lstStyle/>
        <a:p>
          <a:r>
            <a:rPr lang="en-GB" dirty="0"/>
            <a:t>3. Agreeing and implementing Risk Assessments </a:t>
          </a:r>
          <a:endParaRPr lang="en-US" dirty="0"/>
        </a:p>
      </dgm:t>
    </dgm:pt>
    <dgm:pt modelId="{DA3C02E0-13CB-4698-8DAC-73F4462DE52D}" type="parTrans" cxnId="{625B1654-B12F-46CA-9855-E430DAEA6E16}">
      <dgm:prSet/>
      <dgm:spPr/>
      <dgm:t>
        <a:bodyPr/>
        <a:lstStyle/>
        <a:p>
          <a:endParaRPr lang="en-US"/>
        </a:p>
      </dgm:t>
    </dgm:pt>
    <dgm:pt modelId="{D87C86FD-DD47-4FFE-A048-43917DCFCAAB}" type="sibTrans" cxnId="{625B1654-B12F-46CA-9855-E430DAEA6E16}">
      <dgm:prSet/>
      <dgm:spPr/>
      <dgm:t>
        <a:bodyPr/>
        <a:lstStyle/>
        <a:p>
          <a:endParaRPr lang="en-US"/>
        </a:p>
      </dgm:t>
    </dgm:pt>
    <dgm:pt modelId="{7C78937C-B69B-4FDE-8440-BF02280D81A0}">
      <dgm:prSet/>
      <dgm:spPr/>
      <dgm:t>
        <a:bodyPr/>
        <a:lstStyle/>
        <a:p>
          <a:r>
            <a:rPr lang="en-GB" dirty="0"/>
            <a:t>4. Identifying what to do if a Risk Assessment is not in place or adhered to </a:t>
          </a:r>
          <a:endParaRPr lang="en-US" dirty="0"/>
        </a:p>
      </dgm:t>
    </dgm:pt>
    <dgm:pt modelId="{4E12DA68-60DB-41F1-8B8A-5A34D47F5B74}" type="parTrans" cxnId="{F689CCC6-0E43-4F30-8832-FAA1E5C993A9}">
      <dgm:prSet/>
      <dgm:spPr/>
      <dgm:t>
        <a:bodyPr/>
        <a:lstStyle/>
        <a:p>
          <a:endParaRPr lang="en-US"/>
        </a:p>
      </dgm:t>
    </dgm:pt>
    <dgm:pt modelId="{0DAD14FB-E784-492A-A4D1-33D74BA4ED71}" type="sibTrans" cxnId="{F689CCC6-0E43-4F30-8832-FAA1E5C993A9}">
      <dgm:prSet/>
      <dgm:spPr/>
      <dgm:t>
        <a:bodyPr/>
        <a:lstStyle/>
        <a:p>
          <a:endParaRPr lang="en-US"/>
        </a:p>
      </dgm:t>
    </dgm:pt>
    <dgm:pt modelId="{E22F70EC-3944-4481-9424-3BBD5492718E}">
      <dgm:prSet custT="1"/>
      <dgm:spPr/>
      <dgm:t>
        <a:bodyPr/>
        <a:lstStyle/>
        <a:p>
          <a:r>
            <a:rPr lang="en-GB" sz="1800"/>
            <a:t>Negotiating</a:t>
          </a:r>
          <a:endParaRPr lang="en-US" sz="1800" dirty="0"/>
        </a:p>
      </dgm:t>
    </dgm:pt>
    <dgm:pt modelId="{5B7345F6-E72F-442A-965A-AAAA3042FB7A}" type="parTrans" cxnId="{4CF570A2-8E71-4233-9DA6-2B9E11F80C3E}">
      <dgm:prSet/>
      <dgm:spPr/>
      <dgm:t>
        <a:bodyPr/>
        <a:lstStyle/>
        <a:p>
          <a:endParaRPr lang="en-US"/>
        </a:p>
      </dgm:t>
    </dgm:pt>
    <dgm:pt modelId="{5A5C0738-5BBF-417C-BDBF-F303CACE54E4}" type="sibTrans" cxnId="{4CF570A2-8E71-4233-9DA6-2B9E11F80C3E}">
      <dgm:prSet/>
      <dgm:spPr/>
      <dgm:t>
        <a:bodyPr/>
        <a:lstStyle/>
        <a:p>
          <a:endParaRPr lang="en-US"/>
        </a:p>
      </dgm:t>
    </dgm:pt>
    <dgm:pt modelId="{61378732-F9ED-4955-BA9B-8952A2DA3671}">
      <dgm:prSet custT="1"/>
      <dgm:spPr/>
      <dgm:t>
        <a:bodyPr/>
        <a:lstStyle/>
        <a:p>
          <a:r>
            <a:rPr lang="en-GB" sz="1800"/>
            <a:t>Raising a Dispute </a:t>
          </a:r>
          <a:endParaRPr lang="en-US" sz="1800" dirty="0"/>
        </a:p>
      </dgm:t>
    </dgm:pt>
    <dgm:pt modelId="{B606BF3A-FB0C-412E-85C4-D660ACC0FF09}" type="parTrans" cxnId="{53F4F9AF-C1E8-401E-A988-5197686AA824}">
      <dgm:prSet/>
      <dgm:spPr/>
      <dgm:t>
        <a:bodyPr/>
        <a:lstStyle/>
        <a:p>
          <a:endParaRPr lang="en-US"/>
        </a:p>
      </dgm:t>
    </dgm:pt>
    <dgm:pt modelId="{169088BB-7770-4420-BA85-9A949BEBD10B}" type="sibTrans" cxnId="{53F4F9AF-C1E8-401E-A988-5197686AA824}">
      <dgm:prSet/>
      <dgm:spPr/>
      <dgm:t>
        <a:bodyPr/>
        <a:lstStyle/>
        <a:p>
          <a:endParaRPr lang="en-US"/>
        </a:p>
      </dgm:t>
    </dgm:pt>
    <dgm:pt modelId="{CE84082E-94C8-4D2F-B4D6-5E20BF4C52C9}" type="pres">
      <dgm:prSet presAssocID="{68A937AD-6055-4390-A8F7-890535738963}" presName="Name0" presStyleCnt="0">
        <dgm:presLayoutVars>
          <dgm:dir/>
          <dgm:animLvl val="lvl"/>
          <dgm:resizeHandles val="exact"/>
        </dgm:presLayoutVars>
      </dgm:prSet>
      <dgm:spPr/>
    </dgm:pt>
    <dgm:pt modelId="{D93723B4-A5DD-4966-AE01-866B23B0C103}" type="pres">
      <dgm:prSet presAssocID="{4FE35302-9870-433E-AFFD-160C185BE670}" presName="linNode" presStyleCnt="0"/>
      <dgm:spPr/>
    </dgm:pt>
    <dgm:pt modelId="{52C41071-13DA-4074-A460-BB0A8E882B66}" type="pres">
      <dgm:prSet presAssocID="{4FE35302-9870-433E-AFFD-160C185BE670}" presName="parentText" presStyleLbl="node1" presStyleIdx="0" presStyleCnt="4">
        <dgm:presLayoutVars>
          <dgm:chMax val="1"/>
          <dgm:bulletEnabled val="1"/>
        </dgm:presLayoutVars>
      </dgm:prSet>
      <dgm:spPr/>
    </dgm:pt>
    <dgm:pt modelId="{A7F4159C-BEE1-4F12-B36F-4F9EA47082FB}" type="pres">
      <dgm:prSet presAssocID="{F060B3E8-C660-475D-9F50-E14BA8C2CA38}" presName="sp" presStyleCnt="0"/>
      <dgm:spPr/>
    </dgm:pt>
    <dgm:pt modelId="{C7C06157-4C99-45E6-909A-500EE7EE3201}" type="pres">
      <dgm:prSet presAssocID="{6A0C75D7-3F44-4F5B-A307-831B3252F16E}" presName="linNode" presStyleCnt="0"/>
      <dgm:spPr/>
    </dgm:pt>
    <dgm:pt modelId="{629A4905-6480-470C-A4B3-7B0F33855C8D}" type="pres">
      <dgm:prSet presAssocID="{6A0C75D7-3F44-4F5B-A307-831B3252F16E}" presName="parentText" presStyleLbl="node1" presStyleIdx="1" presStyleCnt="4">
        <dgm:presLayoutVars>
          <dgm:chMax val="1"/>
          <dgm:bulletEnabled val="1"/>
        </dgm:presLayoutVars>
      </dgm:prSet>
      <dgm:spPr/>
    </dgm:pt>
    <dgm:pt modelId="{438F38E0-22FA-467B-9A3D-084789F5F8B6}" type="pres">
      <dgm:prSet presAssocID="{6A0C75D7-3F44-4F5B-A307-831B3252F16E}" presName="descendantText" presStyleLbl="alignAccFollowNode1" presStyleIdx="0" presStyleCnt="2">
        <dgm:presLayoutVars>
          <dgm:bulletEnabled val="1"/>
        </dgm:presLayoutVars>
      </dgm:prSet>
      <dgm:spPr/>
    </dgm:pt>
    <dgm:pt modelId="{ABBE6681-00FE-4D86-92E6-5F23761330BF}" type="pres">
      <dgm:prSet presAssocID="{236057F2-51CE-41BC-B33B-6977F0082C8A}" presName="sp" presStyleCnt="0"/>
      <dgm:spPr/>
    </dgm:pt>
    <dgm:pt modelId="{9269C431-8393-4F9D-80B7-FF86BFCE2F9B}" type="pres">
      <dgm:prSet presAssocID="{2A5E720B-7A52-40F2-BBF0-99DF62329CBD}" presName="linNode" presStyleCnt="0"/>
      <dgm:spPr/>
    </dgm:pt>
    <dgm:pt modelId="{4C04B1D8-9EFB-4189-B817-419C40E84E69}" type="pres">
      <dgm:prSet presAssocID="{2A5E720B-7A52-40F2-BBF0-99DF62329CBD}" presName="parentText" presStyleLbl="node1" presStyleIdx="2" presStyleCnt="4">
        <dgm:presLayoutVars>
          <dgm:chMax val="1"/>
          <dgm:bulletEnabled val="1"/>
        </dgm:presLayoutVars>
      </dgm:prSet>
      <dgm:spPr/>
    </dgm:pt>
    <dgm:pt modelId="{EA0B4C3F-C902-4791-B153-F1627C3A0ABD}" type="pres">
      <dgm:prSet presAssocID="{D87C86FD-DD47-4FFE-A048-43917DCFCAAB}" presName="sp" presStyleCnt="0"/>
      <dgm:spPr/>
    </dgm:pt>
    <dgm:pt modelId="{4C064685-4367-4095-A56C-8537AD3AEAC3}" type="pres">
      <dgm:prSet presAssocID="{7C78937C-B69B-4FDE-8440-BF02280D81A0}" presName="linNode" presStyleCnt="0"/>
      <dgm:spPr/>
    </dgm:pt>
    <dgm:pt modelId="{7B42E0DC-9FF9-4C04-8372-59C1CB12D196}" type="pres">
      <dgm:prSet presAssocID="{7C78937C-B69B-4FDE-8440-BF02280D81A0}" presName="parentText" presStyleLbl="node1" presStyleIdx="3" presStyleCnt="4">
        <dgm:presLayoutVars>
          <dgm:chMax val="1"/>
          <dgm:bulletEnabled val="1"/>
        </dgm:presLayoutVars>
      </dgm:prSet>
      <dgm:spPr/>
    </dgm:pt>
    <dgm:pt modelId="{0FE84A28-AC7E-4F39-BFEB-F60772FBC49B}" type="pres">
      <dgm:prSet presAssocID="{7C78937C-B69B-4FDE-8440-BF02280D81A0}" presName="descendantText" presStyleLbl="alignAccFollowNode1" presStyleIdx="1" presStyleCnt="2">
        <dgm:presLayoutVars>
          <dgm:bulletEnabled val="1"/>
        </dgm:presLayoutVars>
      </dgm:prSet>
      <dgm:spPr/>
    </dgm:pt>
  </dgm:ptLst>
  <dgm:cxnLst>
    <dgm:cxn modelId="{A1DF6816-4BCA-42CD-94FC-523171132ED5}" srcId="{6A0C75D7-3F44-4F5B-A307-831B3252F16E}" destId="{47CA29A7-DB24-4650-9A75-E94622DDE1E2}" srcOrd="0" destOrd="0" parTransId="{222F3F0A-6C37-4CB8-905E-3057615E50C5}" sibTransId="{8A3776E9-718A-40F2-9152-49772746BA56}"/>
    <dgm:cxn modelId="{C9C8AE28-FDC3-4CB1-ACC4-17B26AB66C87}" type="presOf" srcId="{7C78937C-B69B-4FDE-8440-BF02280D81A0}" destId="{7B42E0DC-9FF9-4C04-8372-59C1CB12D196}" srcOrd="0" destOrd="0" presId="urn:microsoft.com/office/officeart/2005/8/layout/vList5"/>
    <dgm:cxn modelId="{602E5E42-FFB2-4AB7-B75B-EBAA8076A196}" type="presOf" srcId="{47CA29A7-DB24-4650-9A75-E94622DDE1E2}" destId="{438F38E0-22FA-467B-9A3D-084789F5F8B6}" srcOrd="0" destOrd="0" presId="urn:microsoft.com/office/officeart/2005/8/layout/vList5"/>
    <dgm:cxn modelId="{965C2148-8528-409A-8321-54E737F6AAD8}" type="presOf" srcId="{61378732-F9ED-4955-BA9B-8952A2DA3671}" destId="{0FE84A28-AC7E-4F39-BFEB-F60772FBC49B}" srcOrd="0" destOrd="1" presId="urn:microsoft.com/office/officeart/2005/8/layout/vList5"/>
    <dgm:cxn modelId="{F73F4A49-AEF7-4ADA-9CEC-D0AF23300AC0}" type="presOf" srcId="{E22F70EC-3944-4481-9424-3BBD5492718E}" destId="{0FE84A28-AC7E-4F39-BFEB-F60772FBC49B}" srcOrd="0" destOrd="0" presId="urn:microsoft.com/office/officeart/2005/8/layout/vList5"/>
    <dgm:cxn modelId="{0126814B-DA1F-41D9-A16B-2BE746C9B3E4}" type="presOf" srcId="{4FE35302-9870-433E-AFFD-160C185BE670}" destId="{52C41071-13DA-4074-A460-BB0A8E882B66}" srcOrd="0" destOrd="0" presId="urn:microsoft.com/office/officeart/2005/8/layout/vList5"/>
    <dgm:cxn modelId="{6EDA1574-92C5-469B-A2D3-BC78C9A533AF}" type="presOf" srcId="{6A0C75D7-3F44-4F5B-A307-831B3252F16E}" destId="{629A4905-6480-470C-A4B3-7B0F33855C8D}" srcOrd="0" destOrd="0" presId="urn:microsoft.com/office/officeart/2005/8/layout/vList5"/>
    <dgm:cxn modelId="{625B1654-B12F-46CA-9855-E430DAEA6E16}" srcId="{68A937AD-6055-4390-A8F7-890535738963}" destId="{2A5E720B-7A52-40F2-BBF0-99DF62329CBD}" srcOrd="2" destOrd="0" parTransId="{DA3C02E0-13CB-4698-8DAC-73F4462DE52D}" sibTransId="{D87C86FD-DD47-4FFE-A048-43917DCFCAAB}"/>
    <dgm:cxn modelId="{0A0D7976-A965-4685-91FB-1EEBB34883F6}" srcId="{6A0C75D7-3F44-4F5B-A307-831B3252F16E}" destId="{19C075F2-7E72-46FC-A2E8-394C43314237}" srcOrd="1" destOrd="0" parTransId="{F144C446-EFFC-4EE9-B485-8B9CBDDBC5BF}" sibTransId="{314E9648-8556-485D-999F-5F7898A0CC30}"/>
    <dgm:cxn modelId="{F0EB1394-9F68-48BA-882D-B96C07AC480D}" type="presOf" srcId="{68A937AD-6055-4390-A8F7-890535738963}" destId="{CE84082E-94C8-4D2F-B4D6-5E20BF4C52C9}" srcOrd="0" destOrd="0" presId="urn:microsoft.com/office/officeart/2005/8/layout/vList5"/>
    <dgm:cxn modelId="{4CF570A2-8E71-4233-9DA6-2B9E11F80C3E}" srcId="{7C78937C-B69B-4FDE-8440-BF02280D81A0}" destId="{E22F70EC-3944-4481-9424-3BBD5492718E}" srcOrd="0" destOrd="0" parTransId="{5B7345F6-E72F-442A-965A-AAAA3042FB7A}" sibTransId="{5A5C0738-5BBF-417C-BDBF-F303CACE54E4}"/>
    <dgm:cxn modelId="{53F4F9AF-C1E8-401E-A988-5197686AA824}" srcId="{7C78937C-B69B-4FDE-8440-BF02280D81A0}" destId="{61378732-F9ED-4955-BA9B-8952A2DA3671}" srcOrd="1" destOrd="0" parTransId="{B606BF3A-FB0C-412E-85C4-D660ACC0FF09}" sibTransId="{169088BB-7770-4420-BA85-9A949BEBD10B}"/>
    <dgm:cxn modelId="{F1E57BBD-2868-4302-B63C-BC8A3E864C96}" type="presOf" srcId="{19C075F2-7E72-46FC-A2E8-394C43314237}" destId="{438F38E0-22FA-467B-9A3D-084789F5F8B6}" srcOrd="0" destOrd="1" presId="urn:microsoft.com/office/officeart/2005/8/layout/vList5"/>
    <dgm:cxn modelId="{3A8DEABD-7567-42FC-A6E1-17F175528634}" srcId="{68A937AD-6055-4390-A8F7-890535738963}" destId="{4FE35302-9870-433E-AFFD-160C185BE670}" srcOrd="0" destOrd="0" parTransId="{B1CE7D37-FBFE-4E02-96BE-0A4B4D678749}" sibTransId="{F060B3E8-C660-475D-9F50-E14BA8C2CA38}"/>
    <dgm:cxn modelId="{F4CA13C2-DFBF-4B1A-8C3F-4C7C732B2B71}" srcId="{68A937AD-6055-4390-A8F7-890535738963}" destId="{6A0C75D7-3F44-4F5B-A307-831B3252F16E}" srcOrd="1" destOrd="0" parTransId="{D132BCBF-1AD4-4B38-B097-9C242902141D}" sibTransId="{236057F2-51CE-41BC-B33B-6977F0082C8A}"/>
    <dgm:cxn modelId="{F689CCC6-0E43-4F30-8832-FAA1E5C993A9}" srcId="{68A937AD-6055-4390-A8F7-890535738963}" destId="{7C78937C-B69B-4FDE-8440-BF02280D81A0}" srcOrd="3" destOrd="0" parTransId="{4E12DA68-60DB-41F1-8B8A-5A34D47F5B74}" sibTransId="{0DAD14FB-E784-492A-A4D1-33D74BA4ED71}"/>
    <dgm:cxn modelId="{81D169FF-37B8-42F8-8A33-C9D26FFFE9C7}" type="presOf" srcId="{2A5E720B-7A52-40F2-BBF0-99DF62329CBD}" destId="{4C04B1D8-9EFB-4189-B817-419C40E84E69}" srcOrd="0" destOrd="0" presId="urn:microsoft.com/office/officeart/2005/8/layout/vList5"/>
    <dgm:cxn modelId="{52493FF2-24FE-4857-8794-B61BCE2E043D}" type="presParOf" srcId="{CE84082E-94C8-4D2F-B4D6-5E20BF4C52C9}" destId="{D93723B4-A5DD-4966-AE01-866B23B0C103}" srcOrd="0" destOrd="0" presId="urn:microsoft.com/office/officeart/2005/8/layout/vList5"/>
    <dgm:cxn modelId="{B858009C-C36C-454C-9E1F-AB1CD1238BF4}" type="presParOf" srcId="{D93723B4-A5DD-4966-AE01-866B23B0C103}" destId="{52C41071-13DA-4074-A460-BB0A8E882B66}" srcOrd="0" destOrd="0" presId="urn:microsoft.com/office/officeart/2005/8/layout/vList5"/>
    <dgm:cxn modelId="{8A98F6C0-9B75-4D72-8FA9-2D6C242C5007}" type="presParOf" srcId="{CE84082E-94C8-4D2F-B4D6-5E20BF4C52C9}" destId="{A7F4159C-BEE1-4F12-B36F-4F9EA47082FB}" srcOrd="1" destOrd="0" presId="urn:microsoft.com/office/officeart/2005/8/layout/vList5"/>
    <dgm:cxn modelId="{896BBBCD-E22F-4CE0-8360-14F9640A4B40}" type="presParOf" srcId="{CE84082E-94C8-4D2F-B4D6-5E20BF4C52C9}" destId="{C7C06157-4C99-45E6-909A-500EE7EE3201}" srcOrd="2" destOrd="0" presId="urn:microsoft.com/office/officeart/2005/8/layout/vList5"/>
    <dgm:cxn modelId="{85C80EBC-8C55-4ECE-8787-1502D0A8E72C}" type="presParOf" srcId="{C7C06157-4C99-45E6-909A-500EE7EE3201}" destId="{629A4905-6480-470C-A4B3-7B0F33855C8D}" srcOrd="0" destOrd="0" presId="urn:microsoft.com/office/officeart/2005/8/layout/vList5"/>
    <dgm:cxn modelId="{D0EEB472-352C-4DA6-8633-337E3E866429}" type="presParOf" srcId="{C7C06157-4C99-45E6-909A-500EE7EE3201}" destId="{438F38E0-22FA-467B-9A3D-084789F5F8B6}" srcOrd="1" destOrd="0" presId="urn:microsoft.com/office/officeart/2005/8/layout/vList5"/>
    <dgm:cxn modelId="{662BA58A-36E9-4A9A-B62B-3C4B1918E98E}" type="presParOf" srcId="{CE84082E-94C8-4D2F-B4D6-5E20BF4C52C9}" destId="{ABBE6681-00FE-4D86-92E6-5F23761330BF}" srcOrd="3" destOrd="0" presId="urn:microsoft.com/office/officeart/2005/8/layout/vList5"/>
    <dgm:cxn modelId="{08C9C77B-23B9-4C14-9BA1-D5F0C72F510F}" type="presParOf" srcId="{CE84082E-94C8-4D2F-B4D6-5E20BF4C52C9}" destId="{9269C431-8393-4F9D-80B7-FF86BFCE2F9B}" srcOrd="4" destOrd="0" presId="urn:microsoft.com/office/officeart/2005/8/layout/vList5"/>
    <dgm:cxn modelId="{2E9421CC-9CB3-489B-9CEC-70523DD57A1A}" type="presParOf" srcId="{9269C431-8393-4F9D-80B7-FF86BFCE2F9B}" destId="{4C04B1D8-9EFB-4189-B817-419C40E84E69}" srcOrd="0" destOrd="0" presId="urn:microsoft.com/office/officeart/2005/8/layout/vList5"/>
    <dgm:cxn modelId="{D458EFB2-C790-4C88-86B1-C54F8EBB4D04}" type="presParOf" srcId="{CE84082E-94C8-4D2F-B4D6-5E20BF4C52C9}" destId="{EA0B4C3F-C902-4791-B153-F1627C3A0ABD}" srcOrd="5" destOrd="0" presId="urn:microsoft.com/office/officeart/2005/8/layout/vList5"/>
    <dgm:cxn modelId="{CBC7F597-EA36-45D4-83AD-8FD836E7D515}" type="presParOf" srcId="{CE84082E-94C8-4D2F-B4D6-5E20BF4C52C9}" destId="{4C064685-4367-4095-A56C-8537AD3AEAC3}" srcOrd="6" destOrd="0" presId="urn:microsoft.com/office/officeart/2005/8/layout/vList5"/>
    <dgm:cxn modelId="{D27FF0FD-8DD8-428E-87BD-B19E94E6663A}" type="presParOf" srcId="{4C064685-4367-4095-A56C-8537AD3AEAC3}" destId="{7B42E0DC-9FF9-4C04-8372-59C1CB12D196}" srcOrd="0" destOrd="0" presId="urn:microsoft.com/office/officeart/2005/8/layout/vList5"/>
    <dgm:cxn modelId="{CF48825E-0A23-4170-A8AB-3572E87D8903}" type="presParOf" srcId="{4C064685-4367-4095-A56C-8537AD3AEAC3}" destId="{0FE84A28-AC7E-4F39-BFEB-F60772FBC49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340438-806A-49BF-A4F1-F95D3B94CE2F}" type="doc">
      <dgm:prSet loTypeId="urn:microsoft.com/office/officeart/2016/7/layout/RepeatingBendingProcessNew" loCatId="process" qsTypeId="urn:microsoft.com/office/officeart/2005/8/quickstyle/simple1" qsCatId="simple" csTypeId="urn:microsoft.com/office/officeart/2005/8/colors/colorful5" csCatId="colorful" phldr="1"/>
      <dgm:spPr/>
      <dgm:t>
        <a:bodyPr/>
        <a:lstStyle/>
        <a:p>
          <a:endParaRPr lang="en-US"/>
        </a:p>
      </dgm:t>
    </dgm:pt>
    <dgm:pt modelId="{557857B1-8AD4-48E2-B3AA-D59DB64CAD9F}">
      <dgm:prSet custT="1"/>
      <dgm:spPr/>
      <dgm:t>
        <a:bodyPr/>
        <a:lstStyle/>
        <a:p>
          <a:r>
            <a:rPr lang="en-GB" sz="2000" dirty="0"/>
            <a:t>Speak to the HT about the process you expect to follow in relation to Risk Assessments.</a:t>
          </a:r>
          <a:endParaRPr lang="en-US" sz="2000" dirty="0"/>
        </a:p>
      </dgm:t>
    </dgm:pt>
    <dgm:pt modelId="{DE090328-82A0-459C-B295-A18566DEA1E3}" type="parTrans" cxnId="{E88B99C2-A848-4FB7-AAD4-C5464B94DBBA}">
      <dgm:prSet/>
      <dgm:spPr/>
      <dgm:t>
        <a:bodyPr/>
        <a:lstStyle/>
        <a:p>
          <a:endParaRPr lang="en-US"/>
        </a:p>
      </dgm:t>
    </dgm:pt>
    <dgm:pt modelId="{E4398690-3973-4AEF-A16F-21F7F181AE1D}" type="sibTrans" cxnId="{E88B99C2-A848-4FB7-AAD4-C5464B94DBBA}">
      <dgm:prSet/>
      <dgm:spPr/>
      <dgm:t>
        <a:bodyPr/>
        <a:lstStyle/>
        <a:p>
          <a:endParaRPr lang="en-US"/>
        </a:p>
      </dgm:t>
    </dgm:pt>
    <dgm:pt modelId="{39C2C379-ED3B-4546-BC24-0C3E5669862C}">
      <dgm:prSet custT="1"/>
      <dgm:spPr/>
      <dgm:t>
        <a:bodyPr/>
        <a:lstStyle/>
        <a:p>
          <a:r>
            <a:rPr lang="en-GB" sz="2000" dirty="0"/>
            <a:t>Get a copy of the HT’s Risk Assessment.</a:t>
          </a:r>
          <a:endParaRPr lang="en-US" sz="2000" dirty="0"/>
        </a:p>
      </dgm:t>
    </dgm:pt>
    <dgm:pt modelId="{23CAE54B-5592-43A9-82C1-DA277F30DC13}" type="parTrans" cxnId="{88445E44-B425-44EF-9126-99780BE93FCE}">
      <dgm:prSet/>
      <dgm:spPr/>
      <dgm:t>
        <a:bodyPr/>
        <a:lstStyle/>
        <a:p>
          <a:endParaRPr lang="en-US"/>
        </a:p>
      </dgm:t>
    </dgm:pt>
    <dgm:pt modelId="{96BC6349-BD63-401F-BB4C-99F8A2D0BD5C}" type="sibTrans" cxnId="{88445E44-B425-44EF-9126-99780BE93FCE}">
      <dgm:prSet/>
      <dgm:spPr/>
      <dgm:t>
        <a:bodyPr/>
        <a:lstStyle/>
        <a:p>
          <a:endParaRPr lang="en-US"/>
        </a:p>
      </dgm:t>
    </dgm:pt>
    <dgm:pt modelId="{5E216273-7D92-477A-A595-60AFC2489069}">
      <dgm:prSet custT="1"/>
      <dgm:spPr/>
      <dgm:t>
        <a:bodyPr/>
        <a:lstStyle/>
        <a:p>
          <a:r>
            <a:rPr lang="en-GB" sz="2000" dirty="0"/>
            <a:t>Consult with EIS Branch members on the school Risk Assessment.  Look at individual Risk Assessments.</a:t>
          </a:r>
          <a:r>
            <a:rPr lang="en-GB" sz="1600" dirty="0"/>
            <a:t> </a:t>
          </a:r>
          <a:endParaRPr lang="en-US" sz="1600" dirty="0"/>
        </a:p>
      </dgm:t>
    </dgm:pt>
    <dgm:pt modelId="{89F535BD-34A1-4EF4-9C1B-25292C3B78CE}" type="parTrans" cxnId="{8786D8E7-E850-43EF-9DCA-4C56E2AA42BA}">
      <dgm:prSet/>
      <dgm:spPr/>
      <dgm:t>
        <a:bodyPr/>
        <a:lstStyle/>
        <a:p>
          <a:endParaRPr lang="en-US"/>
        </a:p>
      </dgm:t>
    </dgm:pt>
    <dgm:pt modelId="{BB763158-C5FC-4F89-A55C-6732C467352B}" type="sibTrans" cxnId="{8786D8E7-E850-43EF-9DCA-4C56E2AA42BA}">
      <dgm:prSet/>
      <dgm:spPr/>
      <dgm:t>
        <a:bodyPr/>
        <a:lstStyle/>
        <a:p>
          <a:endParaRPr lang="en-US"/>
        </a:p>
      </dgm:t>
    </dgm:pt>
    <dgm:pt modelId="{CF3EDCE7-0A72-4695-8A18-33862F37B3A7}">
      <dgm:prSet custT="1"/>
      <dgm:spPr/>
      <dgm:t>
        <a:bodyPr/>
        <a:lstStyle/>
        <a:p>
          <a:r>
            <a:rPr lang="en-GB" sz="1800" dirty="0"/>
            <a:t>Check in with your LA Secretary to confirm that you have a copy of the Risk Assessment and are engaging the branch in consultation. Keep updated on LNCT matters.</a:t>
          </a:r>
          <a:endParaRPr lang="en-US" sz="1800" dirty="0"/>
        </a:p>
      </dgm:t>
    </dgm:pt>
    <dgm:pt modelId="{8607DCF5-107B-4876-BF80-B366BD2C3FC8}" type="parTrans" cxnId="{B0AE34D2-8681-45A0-BD8C-0BDD9B133DAC}">
      <dgm:prSet/>
      <dgm:spPr/>
      <dgm:t>
        <a:bodyPr/>
        <a:lstStyle/>
        <a:p>
          <a:endParaRPr lang="en-US"/>
        </a:p>
      </dgm:t>
    </dgm:pt>
    <dgm:pt modelId="{8A7B7872-C68F-42B3-85E0-95AA704038CE}" type="sibTrans" cxnId="{B0AE34D2-8681-45A0-BD8C-0BDD9B133DAC}">
      <dgm:prSet/>
      <dgm:spPr/>
      <dgm:t>
        <a:bodyPr/>
        <a:lstStyle/>
        <a:p>
          <a:endParaRPr lang="en-US"/>
        </a:p>
      </dgm:t>
    </dgm:pt>
    <dgm:pt modelId="{BCF4264B-1120-4130-9BAE-93D676332296}">
      <dgm:prSet custT="1"/>
      <dgm:spPr/>
      <dgm:t>
        <a:bodyPr/>
        <a:lstStyle/>
        <a:p>
          <a:r>
            <a:rPr lang="en-GB" sz="2000" dirty="0"/>
            <a:t>Work collegiately, as an EIS Branch, with the HT on ensuring the Risk Assessment is as effective as it can be.</a:t>
          </a:r>
        </a:p>
        <a:p>
          <a:r>
            <a:rPr lang="en-GB" sz="2000" dirty="0"/>
            <a:t>It is the responsibility of the rep to participate in the RA.</a:t>
          </a:r>
          <a:endParaRPr lang="en-US" sz="2000" dirty="0"/>
        </a:p>
      </dgm:t>
    </dgm:pt>
    <dgm:pt modelId="{E1A8F7FD-84EF-4198-9A64-862D94842FDE}" type="parTrans" cxnId="{6B5FDECF-2838-46FE-853B-B4956F70C5E2}">
      <dgm:prSet/>
      <dgm:spPr/>
      <dgm:t>
        <a:bodyPr/>
        <a:lstStyle/>
        <a:p>
          <a:endParaRPr lang="en-US"/>
        </a:p>
      </dgm:t>
    </dgm:pt>
    <dgm:pt modelId="{A7704DC5-02B1-43D5-8E91-496462E9D5D1}" type="sibTrans" cxnId="{6B5FDECF-2838-46FE-853B-B4956F70C5E2}">
      <dgm:prSet/>
      <dgm:spPr/>
      <dgm:t>
        <a:bodyPr/>
        <a:lstStyle/>
        <a:p>
          <a:endParaRPr lang="en-US"/>
        </a:p>
      </dgm:t>
    </dgm:pt>
    <dgm:pt modelId="{BB926D17-31AD-4300-99AE-5296493A1E6E}" type="pres">
      <dgm:prSet presAssocID="{0C340438-806A-49BF-A4F1-F95D3B94CE2F}" presName="Name0" presStyleCnt="0">
        <dgm:presLayoutVars>
          <dgm:dir/>
          <dgm:resizeHandles val="exact"/>
        </dgm:presLayoutVars>
      </dgm:prSet>
      <dgm:spPr/>
    </dgm:pt>
    <dgm:pt modelId="{597A4331-F814-4B36-9D25-F2B3931E3ABA}" type="pres">
      <dgm:prSet presAssocID="{557857B1-8AD4-48E2-B3AA-D59DB64CAD9F}" presName="node" presStyleLbl="node1" presStyleIdx="0" presStyleCnt="5">
        <dgm:presLayoutVars>
          <dgm:bulletEnabled val="1"/>
        </dgm:presLayoutVars>
      </dgm:prSet>
      <dgm:spPr/>
    </dgm:pt>
    <dgm:pt modelId="{A41ED487-BB10-4375-85AC-AF60285573D8}" type="pres">
      <dgm:prSet presAssocID="{E4398690-3973-4AEF-A16F-21F7F181AE1D}" presName="sibTrans" presStyleLbl="sibTrans1D1" presStyleIdx="0" presStyleCnt="4"/>
      <dgm:spPr/>
    </dgm:pt>
    <dgm:pt modelId="{E3A3CC3E-E19F-489E-8EAB-A18075492B0E}" type="pres">
      <dgm:prSet presAssocID="{E4398690-3973-4AEF-A16F-21F7F181AE1D}" presName="connectorText" presStyleLbl="sibTrans1D1" presStyleIdx="0" presStyleCnt="4"/>
      <dgm:spPr/>
    </dgm:pt>
    <dgm:pt modelId="{59C85EC9-F90B-4650-88C3-9964498C0A32}" type="pres">
      <dgm:prSet presAssocID="{39C2C379-ED3B-4546-BC24-0C3E5669862C}" presName="node" presStyleLbl="node1" presStyleIdx="1" presStyleCnt="5">
        <dgm:presLayoutVars>
          <dgm:bulletEnabled val="1"/>
        </dgm:presLayoutVars>
      </dgm:prSet>
      <dgm:spPr/>
    </dgm:pt>
    <dgm:pt modelId="{59014DED-75A1-4AEC-8BC8-5EF8F15F5591}" type="pres">
      <dgm:prSet presAssocID="{96BC6349-BD63-401F-BB4C-99F8A2D0BD5C}" presName="sibTrans" presStyleLbl="sibTrans1D1" presStyleIdx="1" presStyleCnt="4"/>
      <dgm:spPr/>
    </dgm:pt>
    <dgm:pt modelId="{79532754-8D39-436B-9EC1-BCA9AADB8644}" type="pres">
      <dgm:prSet presAssocID="{96BC6349-BD63-401F-BB4C-99F8A2D0BD5C}" presName="connectorText" presStyleLbl="sibTrans1D1" presStyleIdx="1" presStyleCnt="4"/>
      <dgm:spPr/>
    </dgm:pt>
    <dgm:pt modelId="{48024F41-A59B-4330-85D8-6FF30F72183E}" type="pres">
      <dgm:prSet presAssocID="{5E216273-7D92-477A-A595-60AFC2489069}" presName="node" presStyleLbl="node1" presStyleIdx="2" presStyleCnt="5">
        <dgm:presLayoutVars>
          <dgm:bulletEnabled val="1"/>
        </dgm:presLayoutVars>
      </dgm:prSet>
      <dgm:spPr/>
    </dgm:pt>
    <dgm:pt modelId="{75BB84AC-60C6-4E2B-B2CE-D224A96E045F}" type="pres">
      <dgm:prSet presAssocID="{BB763158-C5FC-4F89-A55C-6732C467352B}" presName="sibTrans" presStyleLbl="sibTrans1D1" presStyleIdx="2" presStyleCnt="4"/>
      <dgm:spPr/>
    </dgm:pt>
    <dgm:pt modelId="{5AC7A099-7143-465C-A14C-8AA5239C3E4B}" type="pres">
      <dgm:prSet presAssocID="{BB763158-C5FC-4F89-A55C-6732C467352B}" presName="connectorText" presStyleLbl="sibTrans1D1" presStyleIdx="2" presStyleCnt="4"/>
      <dgm:spPr/>
    </dgm:pt>
    <dgm:pt modelId="{1E0CB91B-4D7D-4B54-A475-09108FDFF1CC}" type="pres">
      <dgm:prSet presAssocID="{CF3EDCE7-0A72-4695-8A18-33862F37B3A7}" presName="node" presStyleLbl="node1" presStyleIdx="3" presStyleCnt="5">
        <dgm:presLayoutVars>
          <dgm:bulletEnabled val="1"/>
        </dgm:presLayoutVars>
      </dgm:prSet>
      <dgm:spPr/>
    </dgm:pt>
    <dgm:pt modelId="{876C3AE2-B317-4B83-A176-A8DC22E70F8D}" type="pres">
      <dgm:prSet presAssocID="{8A7B7872-C68F-42B3-85E0-95AA704038CE}" presName="sibTrans" presStyleLbl="sibTrans1D1" presStyleIdx="3" presStyleCnt="4"/>
      <dgm:spPr/>
    </dgm:pt>
    <dgm:pt modelId="{A733E013-C1E3-46A8-992C-DAE923D1BFA9}" type="pres">
      <dgm:prSet presAssocID="{8A7B7872-C68F-42B3-85E0-95AA704038CE}" presName="connectorText" presStyleLbl="sibTrans1D1" presStyleIdx="3" presStyleCnt="4"/>
      <dgm:spPr/>
    </dgm:pt>
    <dgm:pt modelId="{B911E5F8-B4B2-4A3D-B8DE-6663440000F3}" type="pres">
      <dgm:prSet presAssocID="{BCF4264B-1120-4130-9BAE-93D676332296}" presName="node" presStyleLbl="node1" presStyleIdx="4" presStyleCnt="5" custScaleX="110504">
        <dgm:presLayoutVars>
          <dgm:bulletEnabled val="1"/>
        </dgm:presLayoutVars>
      </dgm:prSet>
      <dgm:spPr/>
    </dgm:pt>
  </dgm:ptLst>
  <dgm:cxnLst>
    <dgm:cxn modelId="{8FB00214-23BC-4A2B-937C-260D8CE86527}" type="presOf" srcId="{557857B1-8AD4-48E2-B3AA-D59DB64CAD9F}" destId="{597A4331-F814-4B36-9D25-F2B3931E3ABA}" srcOrd="0" destOrd="0" presId="urn:microsoft.com/office/officeart/2016/7/layout/RepeatingBendingProcessNew"/>
    <dgm:cxn modelId="{848A9B23-14E9-4D6C-A4C8-050B1BA91F80}" type="presOf" srcId="{96BC6349-BD63-401F-BB4C-99F8A2D0BD5C}" destId="{79532754-8D39-436B-9EC1-BCA9AADB8644}" srcOrd="1" destOrd="0" presId="urn:microsoft.com/office/officeart/2016/7/layout/RepeatingBendingProcessNew"/>
    <dgm:cxn modelId="{13EAC236-5A1A-49A0-854E-95D0F10A2362}" type="presOf" srcId="{96BC6349-BD63-401F-BB4C-99F8A2D0BD5C}" destId="{59014DED-75A1-4AEC-8BC8-5EF8F15F5591}" srcOrd="0" destOrd="0" presId="urn:microsoft.com/office/officeart/2016/7/layout/RepeatingBendingProcessNew"/>
    <dgm:cxn modelId="{76989C5F-13D2-44AC-B1CE-98F37AAF45C7}" type="presOf" srcId="{BB763158-C5FC-4F89-A55C-6732C467352B}" destId="{75BB84AC-60C6-4E2B-B2CE-D224A96E045F}" srcOrd="0" destOrd="0" presId="urn:microsoft.com/office/officeart/2016/7/layout/RepeatingBendingProcessNew"/>
    <dgm:cxn modelId="{88445E44-B425-44EF-9126-99780BE93FCE}" srcId="{0C340438-806A-49BF-A4F1-F95D3B94CE2F}" destId="{39C2C379-ED3B-4546-BC24-0C3E5669862C}" srcOrd="1" destOrd="0" parTransId="{23CAE54B-5592-43A9-82C1-DA277F30DC13}" sibTransId="{96BC6349-BD63-401F-BB4C-99F8A2D0BD5C}"/>
    <dgm:cxn modelId="{707FB249-11B0-4D1E-B3D4-509A01CAB316}" type="presOf" srcId="{8A7B7872-C68F-42B3-85E0-95AA704038CE}" destId="{876C3AE2-B317-4B83-A176-A8DC22E70F8D}" srcOrd="0" destOrd="0" presId="urn:microsoft.com/office/officeart/2016/7/layout/RepeatingBendingProcessNew"/>
    <dgm:cxn modelId="{BC65AD8F-0341-4678-8013-10AEC2341338}" type="presOf" srcId="{5E216273-7D92-477A-A595-60AFC2489069}" destId="{48024F41-A59B-4330-85D8-6FF30F72183E}" srcOrd="0" destOrd="0" presId="urn:microsoft.com/office/officeart/2016/7/layout/RepeatingBendingProcessNew"/>
    <dgm:cxn modelId="{001E3091-936B-42A7-A4FE-8B2D9FDD5A8D}" type="presOf" srcId="{0C340438-806A-49BF-A4F1-F95D3B94CE2F}" destId="{BB926D17-31AD-4300-99AE-5296493A1E6E}" srcOrd="0" destOrd="0" presId="urn:microsoft.com/office/officeart/2016/7/layout/RepeatingBendingProcessNew"/>
    <dgm:cxn modelId="{1E8267A0-C360-4F4F-8F16-3C5EC814C908}" type="presOf" srcId="{CF3EDCE7-0A72-4695-8A18-33862F37B3A7}" destId="{1E0CB91B-4D7D-4B54-A475-09108FDFF1CC}" srcOrd="0" destOrd="0" presId="urn:microsoft.com/office/officeart/2016/7/layout/RepeatingBendingProcessNew"/>
    <dgm:cxn modelId="{DFC7FFA4-57A0-484D-A3BB-BEA9438D6672}" type="presOf" srcId="{39C2C379-ED3B-4546-BC24-0C3E5669862C}" destId="{59C85EC9-F90B-4650-88C3-9964498C0A32}" srcOrd="0" destOrd="0" presId="urn:microsoft.com/office/officeart/2016/7/layout/RepeatingBendingProcessNew"/>
    <dgm:cxn modelId="{9EA33EAF-09EB-462D-8575-E6728E1E9E62}" type="presOf" srcId="{BB763158-C5FC-4F89-A55C-6732C467352B}" destId="{5AC7A099-7143-465C-A14C-8AA5239C3E4B}" srcOrd="1" destOrd="0" presId="urn:microsoft.com/office/officeart/2016/7/layout/RepeatingBendingProcessNew"/>
    <dgm:cxn modelId="{770191B2-03A4-449D-B486-6AA65BC778A0}" type="presOf" srcId="{E4398690-3973-4AEF-A16F-21F7F181AE1D}" destId="{E3A3CC3E-E19F-489E-8EAB-A18075492B0E}" srcOrd="1" destOrd="0" presId="urn:microsoft.com/office/officeart/2016/7/layout/RepeatingBendingProcessNew"/>
    <dgm:cxn modelId="{713F2ABA-ADC0-4EEA-B020-6F1A06A4F57B}" type="presOf" srcId="{8A7B7872-C68F-42B3-85E0-95AA704038CE}" destId="{A733E013-C1E3-46A8-992C-DAE923D1BFA9}" srcOrd="1" destOrd="0" presId="urn:microsoft.com/office/officeart/2016/7/layout/RepeatingBendingProcessNew"/>
    <dgm:cxn modelId="{E88B99C2-A848-4FB7-AAD4-C5464B94DBBA}" srcId="{0C340438-806A-49BF-A4F1-F95D3B94CE2F}" destId="{557857B1-8AD4-48E2-B3AA-D59DB64CAD9F}" srcOrd="0" destOrd="0" parTransId="{DE090328-82A0-459C-B295-A18566DEA1E3}" sibTransId="{E4398690-3973-4AEF-A16F-21F7F181AE1D}"/>
    <dgm:cxn modelId="{A26A4FC4-8AF1-40A2-A634-F382B8563F67}" type="presOf" srcId="{E4398690-3973-4AEF-A16F-21F7F181AE1D}" destId="{A41ED487-BB10-4375-85AC-AF60285573D8}" srcOrd="0" destOrd="0" presId="urn:microsoft.com/office/officeart/2016/7/layout/RepeatingBendingProcessNew"/>
    <dgm:cxn modelId="{6B5FDECF-2838-46FE-853B-B4956F70C5E2}" srcId="{0C340438-806A-49BF-A4F1-F95D3B94CE2F}" destId="{BCF4264B-1120-4130-9BAE-93D676332296}" srcOrd="4" destOrd="0" parTransId="{E1A8F7FD-84EF-4198-9A64-862D94842FDE}" sibTransId="{A7704DC5-02B1-43D5-8E91-496462E9D5D1}"/>
    <dgm:cxn modelId="{B0AE34D2-8681-45A0-BD8C-0BDD9B133DAC}" srcId="{0C340438-806A-49BF-A4F1-F95D3B94CE2F}" destId="{CF3EDCE7-0A72-4695-8A18-33862F37B3A7}" srcOrd="3" destOrd="0" parTransId="{8607DCF5-107B-4876-BF80-B366BD2C3FC8}" sibTransId="{8A7B7872-C68F-42B3-85E0-95AA704038CE}"/>
    <dgm:cxn modelId="{E6929DE5-33C7-4139-8DC6-EF4BCC749B84}" type="presOf" srcId="{BCF4264B-1120-4130-9BAE-93D676332296}" destId="{B911E5F8-B4B2-4A3D-B8DE-6663440000F3}" srcOrd="0" destOrd="0" presId="urn:microsoft.com/office/officeart/2016/7/layout/RepeatingBendingProcessNew"/>
    <dgm:cxn modelId="{8786D8E7-E850-43EF-9DCA-4C56E2AA42BA}" srcId="{0C340438-806A-49BF-A4F1-F95D3B94CE2F}" destId="{5E216273-7D92-477A-A595-60AFC2489069}" srcOrd="2" destOrd="0" parTransId="{89F535BD-34A1-4EF4-9C1B-25292C3B78CE}" sibTransId="{BB763158-C5FC-4F89-A55C-6732C467352B}"/>
    <dgm:cxn modelId="{C7BA9A8E-0689-4AE2-8CB4-3532F7B402D2}" type="presParOf" srcId="{BB926D17-31AD-4300-99AE-5296493A1E6E}" destId="{597A4331-F814-4B36-9D25-F2B3931E3ABA}" srcOrd="0" destOrd="0" presId="urn:microsoft.com/office/officeart/2016/7/layout/RepeatingBendingProcessNew"/>
    <dgm:cxn modelId="{D4E6059A-6B60-4E25-829A-90D29F2861D5}" type="presParOf" srcId="{BB926D17-31AD-4300-99AE-5296493A1E6E}" destId="{A41ED487-BB10-4375-85AC-AF60285573D8}" srcOrd="1" destOrd="0" presId="urn:microsoft.com/office/officeart/2016/7/layout/RepeatingBendingProcessNew"/>
    <dgm:cxn modelId="{3009E716-B144-4DA0-AB8C-223BC59B7A2B}" type="presParOf" srcId="{A41ED487-BB10-4375-85AC-AF60285573D8}" destId="{E3A3CC3E-E19F-489E-8EAB-A18075492B0E}" srcOrd="0" destOrd="0" presId="urn:microsoft.com/office/officeart/2016/7/layout/RepeatingBendingProcessNew"/>
    <dgm:cxn modelId="{97950E24-D991-4786-9545-8345DFF1B6D0}" type="presParOf" srcId="{BB926D17-31AD-4300-99AE-5296493A1E6E}" destId="{59C85EC9-F90B-4650-88C3-9964498C0A32}" srcOrd="2" destOrd="0" presId="urn:microsoft.com/office/officeart/2016/7/layout/RepeatingBendingProcessNew"/>
    <dgm:cxn modelId="{8D4D6BCF-5243-4BEA-8BB4-87EE7FB63884}" type="presParOf" srcId="{BB926D17-31AD-4300-99AE-5296493A1E6E}" destId="{59014DED-75A1-4AEC-8BC8-5EF8F15F5591}" srcOrd="3" destOrd="0" presId="urn:microsoft.com/office/officeart/2016/7/layout/RepeatingBendingProcessNew"/>
    <dgm:cxn modelId="{FA35B2DE-43F0-4FB0-9EA9-8F96E44FED8A}" type="presParOf" srcId="{59014DED-75A1-4AEC-8BC8-5EF8F15F5591}" destId="{79532754-8D39-436B-9EC1-BCA9AADB8644}" srcOrd="0" destOrd="0" presId="urn:microsoft.com/office/officeart/2016/7/layout/RepeatingBendingProcessNew"/>
    <dgm:cxn modelId="{E3D76DE7-7EA9-497C-95AB-0E88C2527B11}" type="presParOf" srcId="{BB926D17-31AD-4300-99AE-5296493A1E6E}" destId="{48024F41-A59B-4330-85D8-6FF30F72183E}" srcOrd="4" destOrd="0" presId="urn:microsoft.com/office/officeart/2016/7/layout/RepeatingBendingProcessNew"/>
    <dgm:cxn modelId="{117C52F3-FB99-454B-B762-FE458FDAF54A}" type="presParOf" srcId="{BB926D17-31AD-4300-99AE-5296493A1E6E}" destId="{75BB84AC-60C6-4E2B-B2CE-D224A96E045F}" srcOrd="5" destOrd="0" presId="urn:microsoft.com/office/officeart/2016/7/layout/RepeatingBendingProcessNew"/>
    <dgm:cxn modelId="{E5AE537A-230F-4CBD-9B39-38406ECB94BA}" type="presParOf" srcId="{75BB84AC-60C6-4E2B-B2CE-D224A96E045F}" destId="{5AC7A099-7143-465C-A14C-8AA5239C3E4B}" srcOrd="0" destOrd="0" presId="urn:microsoft.com/office/officeart/2016/7/layout/RepeatingBendingProcessNew"/>
    <dgm:cxn modelId="{FDE62941-64EA-41A0-873C-793B83D5C26C}" type="presParOf" srcId="{BB926D17-31AD-4300-99AE-5296493A1E6E}" destId="{1E0CB91B-4D7D-4B54-A475-09108FDFF1CC}" srcOrd="6" destOrd="0" presId="urn:microsoft.com/office/officeart/2016/7/layout/RepeatingBendingProcessNew"/>
    <dgm:cxn modelId="{0438B224-8F89-4318-A19F-094D49A46F0A}" type="presParOf" srcId="{BB926D17-31AD-4300-99AE-5296493A1E6E}" destId="{876C3AE2-B317-4B83-A176-A8DC22E70F8D}" srcOrd="7" destOrd="0" presId="urn:microsoft.com/office/officeart/2016/7/layout/RepeatingBendingProcessNew"/>
    <dgm:cxn modelId="{CD6B5E0E-E22D-40A2-A6F4-49C504FCDE55}" type="presParOf" srcId="{876C3AE2-B317-4B83-A176-A8DC22E70F8D}" destId="{A733E013-C1E3-46A8-992C-DAE923D1BFA9}" srcOrd="0" destOrd="0" presId="urn:microsoft.com/office/officeart/2016/7/layout/RepeatingBendingProcessNew"/>
    <dgm:cxn modelId="{87D8E09E-DA2E-4E99-8EA1-35B9929A7571}" type="presParOf" srcId="{BB926D17-31AD-4300-99AE-5296493A1E6E}" destId="{B911E5F8-B4B2-4A3D-B8DE-6663440000F3}" srcOrd="8"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C41071-13DA-4074-A460-BB0A8E882B66}">
      <dsp:nvSpPr>
        <dsp:cNvPr id="0" name=""/>
        <dsp:cNvSpPr/>
      </dsp:nvSpPr>
      <dsp:spPr>
        <a:xfrm>
          <a:off x="0" y="2177"/>
          <a:ext cx="3785616" cy="104746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GB" sz="2000" kern="1200" dirty="0"/>
            <a:t>1. Duties, Responsibilities, and Entitlements of EIS Reps, LA Secretaries and LNCT Negotiators </a:t>
          </a:r>
          <a:endParaRPr lang="en-US" sz="2000" kern="1200" dirty="0"/>
        </a:p>
      </dsp:txBody>
      <dsp:txXfrm>
        <a:off x="51133" y="53310"/>
        <a:ext cx="3683350" cy="945199"/>
      </dsp:txXfrm>
    </dsp:sp>
    <dsp:sp modelId="{438F38E0-22FA-467B-9A3D-084789F5F8B6}">
      <dsp:nvSpPr>
        <dsp:cNvPr id="0" name=""/>
        <dsp:cNvSpPr/>
      </dsp:nvSpPr>
      <dsp:spPr>
        <a:xfrm rot="5400000">
          <a:off x="6731621" y="-1739242"/>
          <a:ext cx="837972" cy="6729984"/>
        </a:xfrm>
        <a:prstGeom prst="round2Same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GB" sz="1800" kern="1200"/>
            <a:t>Vulnerable Members</a:t>
          </a:r>
          <a:endParaRPr lang="en-US" sz="1800" kern="1200" dirty="0"/>
        </a:p>
        <a:p>
          <a:pPr marL="171450" lvl="1" indent="-171450" algn="l" defTabSz="800100">
            <a:lnSpc>
              <a:spcPct val="90000"/>
            </a:lnSpc>
            <a:spcBef>
              <a:spcPct val="0"/>
            </a:spcBef>
            <a:spcAft>
              <a:spcPct val="15000"/>
            </a:spcAft>
            <a:buChar char="•"/>
          </a:pPr>
          <a:r>
            <a:rPr lang="en-GB" sz="1800" kern="1200" dirty="0"/>
            <a:t>Mental Health </a:t>
          </a:r>
          <a:endParaRPr lang="en-US" sz="1800" kern="1200" dirty="0"/>
        </a:p>
      </dsp:txBody>
      <dsp:txXfrm rot="-5400000">
        <a:off x="3785615" y="1247670"/>
        <a:ext cx="6689078" cy="756160"/>
      </dsp:txXfrm>
    </dsp:sp>
    <dsp:sp modelId="{629A4905-6480-470C-A4B3-7B0F33855C8D}">
      <dsp:nvSpPr>
        <dsp:cNvPr id="0" name=""/>
        <dsp:cNvSpPr/>
      </dsp:nvSpPr>
      <dsp:spPr>
        <a:xfrm>
          <a:off x="0" y="1102016"/>
          <a:ext cx="3785616" cy="1047465"/>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GB" sz="2000" kern="1200" dirty="0"/>
            <a:t>2. Understanding Risk Assessments during Covid-19</a:t>
          </a:r>
          <a:endParaRPr lang="en-US" sz="2000" kern="1200" dirty="0"/>
        </a:p>
      </dsp:txBody>
      <dsp:txXfrm>
        <a:off x="51133" y="1153149"/>
        <a:ext cx="3683350" cy="945199"/>
      </dsp:txXfrm>
    </dsp:sp>
    <dsp:sp modelId="{4C04B1D8-9EFB-4189-B817-419C40E84E69}">
      <dsp:nvSpPr>
        <dsp:cNvPr id="0" name=""/>
        <dsp:cNvSpPr/>
      </dsp:nvSpPr>
      <dsp:spPr>
        <a:xfrm>
          <a:off x="0" y="2201855"/>
          <a:ext cx="3785616" cy="1047465"/>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GB" sz="2000" kern="1200" dirty="0"/>
            <a:t>3. Agreeing and implementing Risk Assessments </a:t>
          </a:r>
          <a:endParaRPr lang="en-US" sz="2000" kern="1200" dirty="0"/>
        </a:p>
      </dsp:txBody>
      <dsp:txXfrm>
        <a:off x="51133" y="2252988"/>
        <a:ext cx="3683350" cy="945199"/>
      </dsp:txXfrm>
    </dsp:sp>
    <dsp:sp modelId="{0FE84A28-AC7E-4F39-BFEB-F60772FBC49B}">
      <dsp:nvSpPr>
        <dsp:cNvPr id="0" name=""/>
        <dsp:cNvSpPr/>
      </dsp:nvSpPr>
      <dsp:spPr>
        <a:xfrm rot="5400000">
          <a:off x="6731621" y="460435"/>
          <a:ext cx="837972" cy="6729984"/>
        </a:xfrm>
        <a:prstGeom prst="round2Same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GB" sz="1800" kern="1200"/>
            <a:t>Negotiating</a:t>
          </a:r>
          <a:endParaRPr lang="en-US" sz="1800" kern="1200" dirty="0"/>
        </a:p>
        <a:p>
          <a:pPr marL="171450" lvl="1" indent="-171450" algn="l" defTabSz="800100">
            <a:lnSpc>
              <a:spcPct val="90000"/>
            </a:lnSpc>
            <a:spcBef>
              <a:spcPct val="0"/>
            </a:spcBef>
            <a:spcAft>
              <a:spcPct val="15000"/>
            </a:spcAft>
            <a:buChar char="•"/>
          </a:pPr>
          <a:r>
            <a:rPr lang="en-GB" sz="1800" kern="1200"/>
            <a:t>Raising a Dispute </a:t>
          </a:r>
          <a:endParaRPr lang="en-US" sz="1800" kern="1200" dirty="0"/>
        </a:p>
      </dsp:txBody>
      <dsp:txXfrm rot="-5400000">
        <a:off x="3785615" y="3447347"/>
        <a:ext cx="6689078" cy="756160"/>
      </dsp:txXfrm>
    </dsp:sp>
    <dsp:sp modelId="{7B42E0DC-9FF9-4C04-8372-59C1CB12D196}">
      <dsp:nvSpPr>
        <dsp:cNvPr id="0" name=""/>
        <dsp:cNvSpPr/>
      </dsp:nvSpPr>
      <dsp:spPr>
        <a:xfrm>
          <a:off x="0" y="3301694"/>
          <a:ext cx="3785616" cy="104746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GB" sz="2000" kern="1200" dirty="0"/>
            <a:t>4. Identifying what to do if a Risk Assessment is not in place or adhered to </a:t>
          </a:r>
          <a:endParaRPr lang="en-US" sz="2000" kern="1200" dirty="0"/>
        </a:p>
      </dsp:txBody>
      <dsp:txXfrm>
        <a:off x="51133" y="3352827"/>
        <a:ext cx="3683350" cy="9451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1ED487-BB10-4375-85AC-AF60285573D8}">
      <dsp:nvSpPr>
        <dsp:cNvPr id="0" name=""/>
        <dsp:cNvSpPr/>
      </dsp:nvSpPr>
      <dsp:spPr>
        <a:xfrm>
          <a:off x="3483996" y="869061"/>
          <a:ext cx="668205" cy="91440"/>
        </a:xfrm>
        <a:custGeom>
          <a:avLst/>
          <a:gdLst/>
          <a:ahLst/>
          <a:cxnLst/>
          <a:rect l="0" t="0" r="0" b="0"/>
          <a:pathLst>
            <a:path>
              <a:moveTo>
                <a:pt x="0" y="45720"/>
              </a:moveTo>
              <a:lnTo>
                <a:pt x="668205"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00628" y="911283"/>
        <a:ext cx="34940" cy="6994"/>
      </dsp:txXfrm>
    </dsp:sp>
    <dsp:sp modelId="{597A4331-F814-4B36-9D25-F2B3931E3ABA}">
      <dsp:nvSpPr>
        <dsp:cNvPr id="0" name=""/>
        <dsp:cNvSpPr/>
      </dsp:nvSpPr>
      <dsp:spPr>
        <a:xfrm>
          <a:off x="447512" y="3296"/>
          <a:ext cx="3038283" cy="182297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878" tIns="156274" rIns="148878" bIns="156274" numCol="1" spcCol="1270" anchor="ctr" anchorCtr="0">
          <a:noAutofit/>
        </a:bodyPr>
        <a:lstStyle/>
        <a:p>
          <a:pPr marL="0" lvl="0" indent="0" algn="ctr" defTabSz="889000">
            <a:lnSpc>
              <a:spcPct val="90000"/>
            </a:lnSpc>
            <a:spcBef>
              <a:spcPct val="0"/>
            </a:spcBef>
            <a:spcAft>
              <a:spcPct val="35000"/>
            </a:spcAft>
            <a:buNone/>
          </a:pPr>
          <a:r>
            <a:rPr lang="en-GB" sz="2000" kern="1200" dirty="0"/>
            <a:t>Speak to the HT about the process you expect to follow in relation to Risk Assessments.</a:t>
          </a:r>
          <a:endParaRPr lang="en-US" sz="2000" kern="1200" dirty="0"/>
        </a:p>
      </dsp:txBody>
      <dsp:txXfrm>
        <a:off x="447512" y="3296"/>
        <a:ext cx="3038283" cy="1822970"/>
      </dsp:txXfrm>
    </dsp:sp>
    <dsp:sp modelId="{59014DED-75A1-4AEC-8BC8-5EF8F15F5591}">
      <dsp:nvSpPr>
        <dsp:cNvPr id="0" name=""/>
        <dsp:cNvSpPr/>
      </dsp:nvSpPr>
      <dsp:spPr>
        <a:xfrm>
          <a:off x="7221085" y="869061"/>
          <a:ext cx="668205" cy="91440"/>
        </a:xfrm>
        <a:custGeom>
          <a:avLst/>
          <a:gdLst/>
          <a:ahLst/>
          <a:cxnLst/>
          <a:rect l="0" t="0" r="0" b="0"/>
          <a:pathLst>
            <a:path>
              <a:moveTo>
                <a:pt x="0" y="45720"/>
              </a:moveTo>
              <a:lnTo>
                <a:pt x="668205" y="45720"/>
              </a:lnTo>
            </a:path>
          </a:pathLst>
        </a:custGeom>
        <a:noFill/>
        <a:ln w="6350" cap="flat" cmpd="sng" algn="ctr">
          <a:solidFill>
            <a:schemeClr val="accent5">
              <a:hueOff val="-2252848"/>
              <a:satOff val="-5806"/>
              <a:lumOff val="-392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537717" y="911283"/>
        <a:ext cx="34940" cy="6994"/>
      </dsp:txXfrm>
    </dsp:sp>
    <dsp:sp modelId="{59C85EC9-F90B-4650-88C3-9964498C0A32}">
      <dsp:nvSpPr>
        <dsp:cNvPr id="0" name=""/>
        <dsp:cNvSpPr/>
      </dsp:nvSpPr>
      <dsp:spPr>
        <a:xfrm>
          <a:off x="4184601" y="3296"/>
          <a:ext cx="3038283" cy="1822970"/>
        </a:xfrm>
        <a:prstGeom prst="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878" tIns="156274" rIns="148878" bIns="156274" numCol="1" spcCol="1270" anchor="ctr" anchorCtr="0">
          <a:noAutofit/>
        </a:bodyPr>
        <a:lstStyle/>
        <a:p>
          <a:pPr marL="0" lvl="0" indent="0" algn="ctr" defTabSz="889000">
            <a:lnSpc>
              <a:spcPct val="90000"/>
            </a:lnSpc>
            <a:spcBef>
              <a:spcPct val="0"/>
            </a:spcBef>
            <a:spcAft>
              <a:spcPct val="35000"/>
            </a:spcAft>
            <a:buNone/>
          </a:pPr>
          <a:r>
            <a:rPr lang="en-GB" sz="2000" kern="1200" dirty="0"/>
            <a:t>Get a copy of the HT’s Risk Assessment.</a:t>
          </a:r>
          <a:endParaRPr lang="en-US" sz="2000" kern="1200" dirty="0"/>
        </a:p>
      </dsp:txBody>
      <dsp:txXfrm>
        <a:off x="4184601" y="3296"/>
        <a:ext cx="3038283" cy="1822970"/>
      </dsp:txXfrm>
    </dsp:sp>
    <dsp:sp modelId="{75BB84AC-60C6-4E2B-B2CE-D224A96E045F}">
      <dsp:nvSpPr>
        <dsp:cNvPr id="0" name=""/>
        <dsp:cNvSpPr/>
      </dsp:nvSpPr>
      <dsp:spPr>
        <a:xfrm>
          <a:off x="1966654" y="1824466"/>
          <a:ext cx="7474178" cy="668205"/>
        </a:xfrm>
        <a:custGeom>
          <a:avLst/>
          <a:gdLst/>
          <a:ahLst/>
          <a:cxnLst/>
          <a:rect l="0" t="0" r="0" b="0"/>
          <a:pathLst>
            <a:path>
              <a:moveTo>
                <a:pt x="7474178" y="0"/>
              </a:moveTo>
              <a:lnTo>
                <a:pt x="7474178" y="351202"/>
              </a:lnTo>
              <a:lnTo>
                <a:pt x="0" y="351202"/>
              </a:lnTo>
              <a:lnTo>
                <a:pt x="0" y="668205"/>
              </a:lnTo>
            </a:path>
          </a:pathLst>
        </a:custGeom>
        <a:noFill/>
        <a:ln w="6350" cap="flat" cmpd="sng" algn="ctr">
          <a:solidFill>
            <a:schemeClr val="accent5">
              <a:hueOff val="-4505695"/>
              <a:satOff val="-11613"/>
              <a:lumOff val="-784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516074" y="2155071"/>
        <a:ext cx="375338" cy="6994"/>
      </dsp:txXfrm>
    </dsp:sp>
    <dsp:sp modelId="{48024F41-A59B-4330-85D8-6FF30F72183E}">
      <dsp:nvSpPr>
        <dsp:cNvPr id="0" name=""/>
        <dsp:cNvSpPr/>
      </dsp:nvSpPr>
      <dsp:spPr>
        <a:xfrm>
          <a:off x="7921690" y="3296"/>
          <a:ext cx="3038283" cy="1822970"/>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878" tIns="156274" rIns="148878" bIns="156274" numCol="1" spcCol="1270" anchor="ctr" anchorCtr="0">
          <a:noAutofit/>
        </a:bodyPr>
        <a:lstStyle/>
        <a:p>
          <a:pPr marL="0" lvl="0" indent="0" algn="ctr" defTabSz="889000">
            <a:lnSpc>
              <a:spcPct val="90000"/>
            </a:lnSpc>
            <a:spcBef>
              <a:spcPct val="0"/>
            </a:spcBef>
            <a:spcAft>
              <a:spcPct val="35000"/>
            </a:spcAft>
            <a:buNone/>
          </a:pPr>
          <a:r>
            <a:rPr lang="en-GB" sz="2000" kern="1200" dirty="0"/>
            <a:t>Consult with EIS Branch members on the school Risk Assessment.  Look at individual Risk Assessments.</a:t>
          </a:r>
          <a:r>
            <a:rPr lang="en-GB" sz="1600" kern="1200" dirty="0"/>
            <a:t> </a:t>
          </a:r>
          <a:endParaRPr lang="en-US" sz="1600" kern="1200" dirty="0"/>
        </a:p>
      </dsp:txBody>
      <dsp:txXfrm>
        <a:off x="7921690" y="3296"/>
        <a:ext cx="3038283" cy="1822970"/>
      </dsp:txXfrm>
    </dsp:sp>
    <dsp:sp modelId="{876C3AE2-B317-4B83-A176-A8DC22E70F8D}">
      <dsp:nvSpPr>
        <dsp:cNvPr id="0" name=""/>
        <dsp:cNvSpPr/>
      </dsp:nvSpPr>
      <dsp:spPr>
        <a:xfrm>
          <a:off x="3483996" y="3390836"/>
          <a:ext cx="668205" cy="91440"/>
        </a:xfrm>
        <a:custGeom>
          <a:avLst/>
          <a:gdLst/>
          <a:ahLst/>
          <a:cxnLst/>
          <a:rect l="0" t="0" r="0" b="0"/>
          <a:pathLst>
            <a:path>
              <a:moveTo>
                <a:pt x="0" y="45720"/>
              </a:moveTo>
              <a:lnTo>
                <a:pt x="668205" y="45720"/>
              </a:lnTo>
            </a:path>
          </a:pathLst>
        </a:custGeom>
        <a:noFill/>
        <a:ln w="6350" cap="flat" cmpd="sng" algn="ctr">
          <a:solidFill>
            <a:schemeClr val="accent5">
              <a:hueOff val="-6758543"/>
              <a:satOff val="-17419"/>
              <a:lumOff val="-11765"/>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00628" y="3433059"/>
        <a:ext cx="34940" cy="6994"/>
      </dsp:txXfrm>
    </dsp:sp>
    <dsp:sp modelId="{1E0CB91B-4D7D-4B54-A475-09108FDFF1CC}">
      <dsp:nvSpPr>
        <dsp:cNvPr id="0" name=""/>
        <dsp:cNvSpPr/>
      </dsp:nvSpPr>
      <dsp:spPr>
        <a:xfrm>
          <a:off x="447512" y="2525071"/>
          <a:ext cx="3038283" cy="1822970"/>
        </a:xfrm>
        <a:prstGeom prst="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878" tIns="156274" rIns="148878" bIns="156274" numCol="1" spcCol="1270" anchor="ctr" anchorCtr="0">
          <a:noAutofit/>
        </a:bodyPr>
        <a:lstStyle/>
        <a:p>
          <a:pPr marL="0" lvl="0" indent="0" algn="ctr" defTabSz="800100">
            <a:lnSpc>
              <a:spcPct val="90000"/>
            </a:lnSpc>
            <a:spcBef>
              <a:spcPct val="0"/>
            </a:spcBef>
            <a:spcAft>
              <a:spcPct val="35000"/>
            </a:spcAft>
            <a:buNone/>
          </a:pPr>
          <a:r>
            <a:rPr lang="en-GB" sz="1800" kern="1200" dirty="0"/>
            <a:t>Check in with your LA Secretary to confirm that you have a copy of the Risk Assessment and are engaging the branch in consultation. Keep updated on LNCT matters.</a:t>
          </a:r>
          <a:endParaRPr lang="en-US" sz="1800" kern="1200" dirty="0"/>
        </a:p>
      </dsp:txBody>
      <dsp:txXfrm>
        <a:off x="447512" y="2525071"/>
        <a:ext cx="3038283" cy="1822970"/>
      </dsp:txXfrm>
    </dsp:sp>
    <dsp:sp modelId="{B911E5F8-B4B2-4A3D-B8DE-6663440000F3}">
      <dsp:nvSpPr>
        <dsp:cNvPr id="0" name=""/>
        <dsp:cNvSpPr/>
      </dsp:nvSpPr>
      <dsp:spPr>
        <a:xfrm>
          <a:off x="4184601" y="2525071"/>
          <a:ext cx="3357425" cy="1822970"/>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878" tIns="156274" rIns="148878" bIns="156274" numCol="1" spcCol="1270" anchor="ctr" anchorCtr="0">
          <a:noAutofit/>
        </a:bodyPr>
        <a:lstStyle/>
        <a:p>
          <a:pPr marL="0" lvl="0" indent="0" algn="ctr" defTabSz="889000">
            <a:lnSpc>
              <a:spcPct val="90000"/>
            </a:lnSpc>
            <a:spcBef>
              <a:spcPct val="0"/>
            </a:spcBef>
            <a:spcAft>
              <a:spcPct val="35000"/>
            </a:spcAft>
            <a:buNone/>
          </a:pPr>
          <a:r>
            <a:rPr lang="en-GB" sz="2000" kern="1200" dirty="0"/>
            <a:t>Work collegiately, as an EIS Branch, with the HT on ensuring the Risk Assessment is as effective as it can be.</a:t>
          </a:r>
        </a:p>
        <a:p>
          <a:pPr marL="0" lvl="0" indent="0" algn="ctr" defTabSz="889000">
            <a:lnSpc>
              <a:spcPct val="90000"/>
            </a:lnSpc>
            <a:spcBef>
              <a:spcPct val="0"/>
            </a:spcBef>
            <a:spcAft>
              <a:spcPct val="35000"/>
            </a:spcAft>
            <a:buNone/>
          </a:pPr>
          <a:r>
            <a:rPr lang="en-GB" sz="2000" kern="1200" dirty="0"/>
            <a:t>It is the responsibility of the rep to participate in the RA.</a:t>
          </a:r>
          <a:endParaRPr lang="en-US" sz="2000" kern="1200" dirty="0"/>
        </a:p>
      </dsp:txBody>
      <dsp:txXfrm>
        <a:off x="4184601" y="2525071"/>
        <a:ext cx="3357425" cy="182297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EF0ACD-55AD-411B-9384-6669604BA6B9}" type="datetimeFigureOut">
              <a:rPr lang="en-GB" smtClean="0"/>
              <a:t>26/03/2021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FE3EAA-08AC-491D-9553-C0EAED16DFC5}" type="slidenum">
              <a:rPr lang="en-GB" smtClean="0"/>
              <a:t>‹#›</a:t>
            </a:fld>
            <a:endParaRPr lang="en-GB"/>
          </a:p>
        </p:txBody>
      </p:sp>
    </p:spTree>
    <p:extLst>
      <p:ext uri="{BB962C8B-B14F-4D97-AF65-F5344CB8AC3E}">
        <p14:creationId xmlns:p14="http://schemas.microsoft.com/office/powerpoint/2010/main" val="3593044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hpspubsrepo.blob.core.windows.net/hps-website/nss/2973/documents/1_covid-19-guidance-for-non-healthcare-settings.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first stage of training looks at the health and safety issues at a very rudimentary level – what we require to deal with right now in order for more members to enter the physical workplace safely. This first stage is primarily aimed at June returns. </a:t>
            </a:r>
          </a:p>
          <a:p>
            <a:r>
              <a:rPr lang="en-GB" dirty="0"/>
              <a:t>The second stage will focus on the health and safety considerations to be made when education provision is rolled out in August. </a:t>
            </a:r>
          </a:p>
          <a:p>
            <a:r>
              <a:rPr lang="en-GB" dirty="0"/>
              <a:t>We have tried to keep this training as general as possible, but there will be specific references for certain schools and for different demographics of members. </a:t>
            </a:r>
          </a:p>
          <a:p>
            <a:endParaRPr lang="en-GB" dirty="0"/>
          </a:p>
        </p:txBody>
      </p:sp>
      <p:sp>
        <p:nvSpPr>
          <p:cNvPr id="4" name="Slide Number Placeholder 3"/>
          <p:cNvSpPr>
            <a:spLocks noGrp="1"/>
          </p:cNvSpPr>
          <p:nvPr>
            <p:ph type="sldNum" sz="quarter" idx="5"/>
          </p:nvPr>
        </p:nvSpPr>
        <p:spPr/>
        <p:txBody>
          <a:bodyPr/>
          <a:lstStyle/>
          <a:p>
            <a:fld id="{03B5602B-FAC2-4183-8B80-6EC56240C6F3}" type="slidenum">
              <a:rPr lang="en-GB" smtClean="0"/>
              <a:t>1</a:t>
            </a:fld>
            <a:endParaRPr lang="en-GB"/>
          </a:p>
        </p:txBody>
      </p:sp>
    </p:spTree>
    <p:extLst>
      <p:ext uri="{BB962C8B-B14F-4D97-AF65-F5344CB8AC3E}">
        <p14:creationId xmlns:p14="http://schemas.microsoft.com/office/powerpoint/2010/main" val="13249521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After consulting with the branch, a response should be formulated in writing and agreed within the branch. Once agreed, the response should be presented to the SMT. In reality, this might have to happen quickly but try to consult as many branch members as possible.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formulating a response, it is important to recognise that it is a consultation exercise and to be aware of the implications of this. It would be advisable to include, for each criticism of the risk assessment, counter control measures and the associated benefits that can be achieved.</a:t>
            </a:r>
          </a:p>
          <a:p>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rPr>
              <a:t>Talk to the employer - </a:t>
            </a:r>
            <a:r>
              <a:rPr lang="en-GB" sz="1200" kern="1200" dirty="0">
                <a:solidFill>
                  <a:schemeClr val="tx1"/>
                </a:solidFill>
                <a:effectLst/>
                <a:latin typeface="+mn-lt"/>
                <a:ea typeface="+mn-ea"/>
                <a:cs typeface="+mn-cs"/>
              </a:rPr>
              <a:t>It is important that management are aware of your expectations during this process and that arrangements are put in place for:</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employees to have access to risk assessments, in different formats if required, and are able to challenge and question</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 realistic timescale for the consultation process to occur and an agreed format for response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Identification of employees at higher risk</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recognition of Equalities issues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 recording and reviewing process – reviewed every three weeks, at least, in line with Scottish Government phasing advice </a:t>
            </a:r>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B5602B-FAC2-4183-8B80-6EC56240C6F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7823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kern="1200" dirty="0">
                <a:solidFill>
                  <a:schemeClr val="tx1"/>
                </a:solidFill>
                <a:effectLst/>
                <a:latin typeface="+mn-lt"/>
                <a:ea typeface="+mn-ea"/>
                <a:cs typeface="+mn-cs"/>
              </a:rPr>
              <a:t>It is very important to realise that the employer (legally) is not expected to eliminate all risks but needs to do everything ‘reasonably practicable’ to protect people from harm. This means balancing the level of risk against the measures needed to control the real risk in terms of money, time or resource.  </a:t>
            </a:r>
          </a:p>
          <a:p>
            <a:endParaRPr lang="en-GB" sz="1200" b="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However, if members feel that the risk assessment is not being followed and that they are not safe in the workplace, there are measures you can take. </a:t>
            </a:r>
          </a:p>
          <a:p>
            <a:endParaRPr lang="en-GB" sz="1200" b="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First, speak to the member and rest of the school branch to find out exactly what is going on. What hasn’t been implemented? What’s management reason for this? Who does it impact and how?</a:t>
            </a:r>
          </a:p>
          <a:p>
            <a:r>
              <a:rPr lang="en-GB" sz="1200" b="0" kern="1200" dirty="0">
                <a:solidFill>
                  <a:schemeClr val="tx1"/>
                </a:solidFill>
                <a:effectLst/>
                <a:latin typeface="+mn-lt"/>
                <a:ea typeface="+mn-ea"/>
                <a:cs typeface="+mn-cs"/>
              </a:rPr>
              <a:t>Speak to the HT / SMT/ QIO or education manager. Explain the situation and suggest an alternative (after consulting with the branch). Put this in writing. </a:t>
            </a:r>
          </a:p>
          <a:p>
            <a:r>
              <a:rPr lang="en-GB" sz="1200" kern="1200" dirty="0">
                <a:solidFill>
                  <a:schemeClr val="tx1"/>
                </a:solidFill>
                <a:effectLst/>
                <a:latin typeface="+mn-lt"/>
                <a:ea typeface="+mn-ea"/>
                <a:cs typeface="+mn-cs"/>
              </a:rPr>
              <a:t>It is vitally important that you also maintain communication with your local association secretary now.</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Hopefully, between you and the LA Secretary you will be able to negotiate an improved risk assessment which is being adhered to. Similar to WTA negotiations.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If not, then the matter may need to be referred to LNCT in line with your local association’s dispute procedures. If there is no agreed dispute resolution mechanism agreed at local level through the LNCT, then further discussions with your local association secretary can explore issues around informal resolution and formal resolution through a collective grievance.</a:t>
            </a:r>
          </a:p>
          <a:p>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However, we understand that time is of the essence if you have followed the points above and not been able to reach agreement. We don’t want people working in places where they don’t feel safe. </a:t>
            </a:r>
            <a:r>
              <a:rPr lang="en-GB" dirty="0"/>
              <a:t>Do not encourage members to attend the school building if there is no risk assessment in place or it is clearly not being adhered to. Seek advice from the LA Secretary and/or Area Officer.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We are hamstrung by the Trade Union Act in terms of legally balloting members for industrial action (the timescales for, thresholds and notice periods – complying with this legislation would take us in to the school holidays); but there is the potential of invoking legal protection.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B5602B-FAC2-4183-8B80-6EC56240C6F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63580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6902841"/>
          </a:xfrm>
        </p:spPr>
        <p:txBody>
          <a:bodyPr/>
          <a:lstStyle/>
          <a:p>
            <a:r>
              <a:rPr lang="en-GB" sz="1100" b="1" kern="1200" dirty="0">
                <a:solidFill>
                  <a:srgbClr val="000000"/>
                </a:solidFill>
                <a:effectLst/>
                <a:latin typeface="Calibri" panose="020F0502020204030204" pitchFamily="34" charset="0"/>
                <a:ea typeface="Times New Roman" panose="02020603050405020304" pitchFamily="18" charset="0"/>
              </a:rPr>
              <a:t>Conducting regular branch meetings </a:t>
            </a:r>
            <a:r>
              <a:rPr lang="en-GB" sz="1100" kern="1200" dirty="0">
                <a:solidFill>
                  <a:srgbClr val="000000"/>
                </a:solidFill>
                <a:effectLst/>
                <a:latin typeface="Calibri" panose="020F0502020204030204" pitchFamily="34" charset="0"/>
                <a:ea typeface="Times New Roman" panose="02020603050405020304" pitchFamily="18" charset="0"/>
              </a:rPr>
              <a:t>at the moment will help all members stay connected and up to date with the latest information and provides an opportunity to share information/ issues. Branch meetings should be taking place online to minimise physical contact between members. Meetings can be short and be a regular place to touch base. </a:t>
            </a:r>
            <a:endParaRPr lang="en-GB" sz="1100" dirty="0">
              <a:effectLst/>
              <a:latin typeface="Times New Roman" panose="02020603050405020304" pitchFamily="18" charset="0"/>
              <a:ea typeface="Times New Roman" panose="02020603050405020304" pitchFamily="18" charset="0"/>
            </a:endParaRPr>
          </a:p>
          <a:p>
            <a:r>
              <a:rPr lang="en-GB" sz="1100" dirty="0">
                <a:effectLst/>
                <a:latin typeface="Calibri" panose="020F050202020403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a:p>
            <a:r>
              <a:rPr lang="en-GB" sz="1100" b="1" kern="1200" dirty="0">
                <a:solidFill>
                  <a:srgbClr val="000000"/>
                </a:solidFill>
                <a:effectLst/>
                <a:latin typeface="Calibri" panose="020F0502020204030204" pitchFamily="34" charset="0"/>
                <a:ea typeface="Times New Roman" panose="02020603050405020304" pitchFamily="18" charset="0"/>
              </a:rPr>
              <a:t>Establish a H&amp;S subgroup within your EIS branch</a:t>
            </a:r>
            <a:r>
              <a:rPr lang="en-GB" sz="1100" kern="1200" dirty="0">
                <a:solidFill>
                  <a:srgbClr val="000000"/>
                </a:solidFill>
                <a:effectLst/>
                <a:latin typeface="Calibri" panose="020F0502020204030204" pitchFamily="34" charset="0"/>
                <a:ea typeface="Times New Roman" panose="02020603050405020304" pitchFamily="18" charset="0"/>
              </a:rPr>
              <a:t>- keeping on top of the latest information regarding H&amp;S will allow the branch to move quicker on issues as they arise. It also helps to encourage more members to actively get involved in their trade union so that the work of a trade union is not seen as just something a rep is responsible for. Think about our campaign for better pay and the pay campaign branch committees we set up to raise the visibility of the EIS and members issues. Covid-19 is not going away anytime soon and Health and Safety is something we need to be organising around. </a:t>
            </a:r>
            <a:endParaRPr lang="en-GB" sz="1100" dirty="0">
              <a:effectLst/>
              <a:latin typeface="Times New Roman" panose="02020603050405020304" pitchFamily="18" charset="0"/>
              <a:ea typeface="Times New Roman" panose="02020603050405020304" pitchFamily="18" charset="0"/>
            </a:endParaRPr>
          </a:p>
          <a:p>
            <a:r>
              <a:rPr lang="en-GB" sz="1100" dirty="0">
                <a:effectLst/>
                <a:latin typeface="Calibri" panose="020F050202020403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a:p>
            <a:r>
              <a:rPr lang="en-GB" sz="1100" b="1" kern="1200" dirty="0">
                <a:solidFill>
                  <a:srgbClr val="000000"/>
                </a:solidFill>
                <a:effectLst/>
                <a:latin typeface="Calibri" panose="020F0502020204030204" pitchFamily="34" charset="0"/>
                <a:ea typeface="Times New Roman" panose="02020603050405020304" pitchFamily="18" charset="0"/>
              </a:rPr>
              <a:t>Identify members concerns- </a:t>
            </a:r>
            <a:r>
              <a:rPr lang="en-GB" sz="1100" kern="1200" dirty="0">
                <a:solidFill>
                  <a:srgbClr val="000000"/>
                </a:solidFill>
                <a:effectLst/>
                <a:latin typeface="Calibri" panose="020F0502020204030204" pitchFamily="34" charset="0"/>
                <a:ea typeface="Times New Roman" panose="02020603050405020304" pitchFamily="18" charset="0"/>
              </a:rPr>
              <a:t>members need opportunities and spaces to be able to raise questions and concerns. Regular branch meetings help that. But it is important we map and identify what those concerns are so we can tackle them. Surveys are a quick and easy way to get feedback from EIS members in your schools. Will talk more on this in next slide. </a:t>
            </a:r>
            <a:endParaRPr lang="en-GB" sz="1100" dirty="0">
              <a:effectLst/>
              <a:latin typeface="Times New Roman" panose="02020603050405020304" pitchFamily="18" charset="0"/>
              <a:ea typeface="Times New Roman" panose="02020603050405020304" pitchFamily="18" charset="0"/>
            </a:endParaRPr>
          </a:p>
          <a:p>
            <a:r>
              <a:rPr lang="en-GB" sz="1100" dirty="0">
                <a:effectLst/>
                <a:latin typeface="Calibri" panose="020F050202020403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a:p>
            <a:r>
              <a:rPr lang="en-GB" sz="1100" b="1" kern="1200" dirty="0">
                <a:solidFill>
                  <a:srgbClr val="000000"/>
                </a:solidFill>
                <a:effectLst/>
                <a:latin typeface="Calibri" panose="020F0502020204030204" pitchFamily="34" charset="0"/>
                <a:ea typeface="Times New Roman" panose="02020603050405020304" pitchFamily="18" charset="0"/>
              </a:rPr>
              <a:t>Put concerns in writing- </a:t>
            </a:r>
            <a:r>
              <a:rPr lang="en-GB" sz="1100" kern="1200" dirty="0">
                <a:solidFill>
                  <a:srgbClr val="000000"/>
                </a:solidFill>
                <a:effectLst/>
                <a:latin typeface="Calibri" panose="020F0502020204030204" pitchFamily="34" charset="0"/>
                <a:ea typeface="Times New Roman" panose="02020603050405020304" pitchFamily="18" charset="0"/>
              </a:rPr>
              <a:t>it is vital that there is written evidence of concerns that have been raised around H&amp;S or any workplace matter. If issues are not taken seriously or resolved, then this forms part of the evidence that we need later in the process. </a:t>
            </a:r>
            <a:endParaRPr lang="en-GB" sz="1100" dirty="0">
              <a:effectLst/>
              <a:latin typeface="Times New Roman" panose="02020603050405020304" pitchFamily="18" charset="0"/>
              <a:ea typeface="Times New Roman" panose="02020603050405020304" pitchFamily="18" charset="0"/>
            </a:endParaRPr>
          </a:p>
          <a:p>
            <a:r>
              <a:rPr lang="en-GB" sz="1100" dirty="0">
                <a:effectLst/>
                <a:latin typeface="Calibri" panose="020F050202020403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a:p>
            <a:r>
              <a:rPr lang="en-GB" sz="1100" b="1" kern="1200" dirty="0">
                <a:solidFill>
                  <a:srgbClr val="000000"/>
                </a:solidFill>
                <a:effectLst/>
                <a:latin typeface="Calibri" panose="020F0502020204030204" pitchFamily="34" charset="0"/>
                <a:ea typeface="Times New Roman" panose="02020603050405020304" pitchFamily="18" charset="0"/>
              </a:rPr>
              <a:t>Update LA Sec- </a:t>
            </a:r>
            <a:r>
              <a:rPr lang="en-GB" sz="1100" kern="1200" dirty="0">
                <a:solidFill>
                  <a:srgbClr val="000000"/>
                </a:solidFill>
                <a:effectLst/>
                <a:latin typeface="Calibri" panose="020F0502020204030204" pitchFamily="34" charset="0"/>
                <a:ea typeface="Times New Roman" panose="02020603050405020304" pitchFamily="18" charset="0"/>
              </a:rPr>
              <a:t>being able to respond to issues as a branch is crucial but also remember to update your LA Secretary about your concerns too so issues can also be mapped across the authority and raised at LNCT level. </a:t>
            </a:r>
            <a:endParaRPr lang="en-GB" sz="1100" dirty="0">
              <a:effectLst/>
              <a:latin typeface="Times New Roman" panose="02020603050405020304" pitchFamily="18" charset="0"/>
              <a:ea typeface="Times New Roman" panose="02020603050405020304" pitchFamily="18" charset="0"/>
            </a:endParaRPr>
          </a:p>
          <a:p>
            <a:r>
              <a:rPr lang="en-GB" sz="1100" dirty="0">
                <a:effectLst/>
                <a:latin typeface="Calibri" panose="020F050202020403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a:p>
            <a:r>
              <a:rPr lang="en-GB" sz="1100" b="1" kern="1200" dirty="0">
                <a:solidFill>
                  <a:srgbClr val="000000"/>
                </a:solidFill>
                <a:effectLst/>
                <a:latin typeface="Calibri" panose="020F0502020204030204" pitchFamily="34" charset="0"/>
                <a:ea typeface="Times New Roman" panose="02020603050405020304" pitchFamily="18" charset="0"/>
              </a:rPr>
              <a:t>Raising a formal grievance</a:t>
            </a:r>
            <a:r>
              <a:rPr lang="en-GB" sz="1100" kern="1200" dirty="0">
                <a:solidFill>
                  <a:srgbClr val="000000"/>
                </a:solidFill>
                <a:effectLst/>
                <a:latin typeface="Calibri" panose="020F0502020204030204" pitchFamily="34" charset="0"/>
                <a:ea typeface="Times New Roman" panose="02020603050405020304" pitchFamily="18" charset="0"/>
              </a:rPr>
              <a:t>– if the issues raised by the branch have not been acknowledged and acted upon then members may want to take out a collective grievance. The grievance should be in writing and the basis of the grievance set out. Your LA Secretary should be informed and be able to support you at this stage. </a:t>
            </a:r>
            <a:endParaRPr lang="en-GB" sz="1100" dirty="0">
              <a:effectLst/>
              <a:latin typeface="Times New Roman" panose="02020603050405020304" pitchFamily="18" charset="0"/>
              <a:ea typeface="Times New Roman" panose="02020603050405020304" pitchFamily="18" charset="0"/>
            </a:endParaRPr>
          </a:p>
          <a:p>
            <a:r>
              <a:rPr lang="en-GB" sz="1100" dirty="0">
                <a:effectLst/>
                <a:latin typeface="Calibri" panose="020F050202020403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a:p>
            <a:r>
              <a:rPr lang="en-GB" sz="1100" b="1" kern="1200" dirty="0">
                <a:solidFill>
                  <a:srgbClr val="000000"/>
                </a:solidFill>
                <a:effectLst/>
                <a:latin typeface="Calibri" panose="020F0502020204030204" pitchFamily="34" charset="0"/>
                <a:ea typeface="Times New Roman" panose="02020603050405020304" pitchFamily="18" charset="0"/>
              </a:rPr>
              <a:t>Raising a dispute- </a:t>
            </a:r>
            <a:r>
              <a:rPr lang="en-GB" sz="1100" kern="1200" dirty="0">
                <a:solidFill>
                  <a:srgbClr val="000000"/>
                </a:solidFill>
                <a:effectLst/>
                <a:latin typeface="Calibri" panose="020F0502020204030204" pitchFamily="34" charset="0"/>
                <a:ea typeface="Times New Roman" panose="02020603050405020304" pitchFamily="18" charset="0"/>
              </a:rPr>
              <a:t>if concrete steps have not been taken to address the grievance then members may want to move to a dispute. Your LA Secretary, Area Officer and Organiser will provide you with support as well as staff in our legal team. </a:t>
            </a:r>
            <a:endParaRPr lang="en-GB" sz="1100" dirty="0">
              <a:effectLst/>
              <a:latin typeface="Times New Roman" panose="02020603050405020304" pitchFamily="18" charset="0"/>
              <a:ea typeface="Times New Roman" panose="02020603050405020304" pitchFamily="18" charset="0"/>
            </a:endParaRPr>
          </a:p>
          <a:p>
            <a:r>
              <a:rPr lang="en-GB" sz="1100" dirty="0">
                <a:effectLst/>
                <a:latin typeface="Calibri" panose="020F050202020403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a:p>
            <a:r>
              <a:rPr lang="en-GB" sz="1100" kern="1200" dirty="0">
                <a:solidFill>
                  <a:srgbClr val="000000"/>
                </a:solidFill>
                <a:effectLst/>
                <a:latin typeface="Calibri" panose="020F0502020204030204" pitchFamily="34" charset="0"/>
                <a:ea typeface="Times New Roman" panose="02020603050405020304" pitchFamily="18" charset="0"/>
              </a:rPr>
              <a:t>At each step of this process it is crucial we are consulting and regularly communicating with all EIS members in our branch. </a:t>
            </a:r>
            <a:r>
              <a:rPr lang="en-GB" sz="1100" b="1" kern="1200" dirty="0">
                <a:solidFill>
                  <a:srgbClr val="000000"/>
                </a:solidFill>
                <a:effectLst/>
                <a:latin typeface="Calibri" panose="020F0502020204030204" pitchFamily="34" charset="0"/>
                <a:ea typeface="Times New Roman" panose="02020603050405020304" pitchFamily="18" charset="0"/>
              </a:rPr>
              <a:t>These are concrete steps that you can take as a school rep with members of the EIS branch locally. Due to the place of change at the moment it is imperative that members are able to respond to concerns locally and with speed.</a:t>
            </a:r>
            <a:r>
              <a:rPr lang="en-GB" sz="1100" kern="1200" dirty="0">
                <a:solidFill>
                  <a:srgbClr val="000000"/>
                </a:solidFill>
                <a:effectLst/>
                <a:latin typeface="Calibri" panose="020F050202020403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B5602B-FAC2-4183-8B80-6EC56240C6F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03681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Whether it be at school level, at LNCT or SNCT we need to ensure we are gathering evidence of members concerns in the right way.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Workers should have a work environment that will not rob them of their health or their lives and therefore all health and safety concerns must be taken seriously. But what concrete steps can we take to evidence members concerns?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Always raise health and safety concerns as soon as they are identified. As a school rep you will be the one to raise the concerns of EIS branch members. Ensure you put your concerns in writing and email your HT. It’s important that you also keep your LA Secretaries updated so further support if necessary, can be provided.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Try and keep a note of dates and details of any issues that are identified and addressed and dates of any correspondence with your senior management team on the issues.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Always ask for concerns to be addressed in writing. And any verbal communications exchanged over your concerns should then be summarised via an email outlining your conversation.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There is no such thing as an off the record conversation when it comes to members health and safety concerns. These must be taken seriously. Any breaches much be properly recorded and actioned.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Members surveys as mentioned in the previous slide are a good way of collecting evidence on members views. Use the evidence you have gathered in building your case for improved conditions in your workplace.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A quick way of highlighting members strength of feeling over a workplace issue is by asking members to sign a petition and presenting this to management. Not only does it build member participation but again provides concrete evidence of members concerns.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There may be occasions where you require visual photographic evidence of workplace health and safety breaches. Remember Health and Safety Reps have specific protections by law and ensuring you have elected branch H&amp;S Reps helps ensure issues are dealt with quickly and properly.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Any evidence that you collect at school level could help strengthen a case later at LNCT or SNCT level.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BF72FA-3CA8-49FC-977C-169DF5B2AEC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359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dirty="0"/>
              <a:t>Both the Scottish Government and the EIS have continued to reiterate that the school returns should be coordinated in consultation and with the full involvement of the trade unions at all levels.</a:t>
            </a:r>
          </a:p>
          <a:p>
            <a:pPr marL="0" indent="0">
              <a:buNone/>
            </a:pPr>
            <a:endParaRPr lang="en-GB" sz="1200" dirty="0"/>
          </a:p>
          <a:p>
            <a:pPr marL="0" indent="0">
              <a:buNone/>
            </a:pPr>
            <a:r>
              <a:rPr lang="en-GB" sz="1200" dirty="0"/>
              <a:t>The EIS has continued to represent you at all national forums and groups, including CERG and the workstreams involved. The outcomes of these national forums may not always reflect our expectations and views in their final conclusions. They are essential to get agreement but also to register our members best interest even where our contributions are not part of the outcome.</a:t>
            </a:r>
          </a:p>
          <a:p>
            <a:pPr marL="0" indent="0">
              <a:buNone/>
            </a:pPr>
            <a:endParaRPr lang="en-GB" sz="1200" dirty="0"/>
          </a:p>
          <a:p>
            <a:pPr marL="0" indent="0">
              <a:buNone/>
            </a:pPr>
            <a:r>
              <a:rPr lang="en-GB" sz="1200" dirty="0"/>
              <a:t>What is most important is how our structures, participation and knowledge is reflected at local level. It is how members react to supporting agreed practices but as importantly is how members deal with a lack of adequate measures in the workplace.</a:t>
            </a:r>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BF72FA-3CA8-49FC-977C-169DF5B2AEC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4954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973138"/>
            <a:ext cx="5486400" cy="3086100"/>
          </a:xfrm>
        </p:spPr>
      </p:sp>
      <p:sp>
        <p:nvSpPr>
          <p:cNvPr id="3" name="Notes Placeholder 2"/>
          <p:cNvSpPr>
            <a:spLocks noGrp="1"/>
          </p:cNvSpPr>
          <p:nvPr>
            <p:ph type="body" idx="1"/>
          </p:nvPr>
        </p:nvSpPr>
        <p:spPr/>
        <p:txBody>
          <a:bodyPr/>
          <a:lstStyle/>
          <a:p>
            <a:r>
              <a:rPr lang="en-GB" dirty="0"/>
              <a:t>This first stage of the training is designed to give an understanding of the duties, responsibilities and rights of EIS reps in the context of H&amp;S and returning to physical working environments. The training should provide you with support in effectively representing the views of members whilst in negotiations and discussions with employers. </a:t>
            </a:r>
          </a:p>
          <a:p>
            <a:endParaRPr lang="en-GB" dirty="0"/>
          </a:p>
          <a:p>
            <a:r>
              <a:rPr lang="en-GB" dirty="0"/>
              <a:t>A key component of this will be the Covid-19 risk assessment process. A risk assessment is a systematic method of looking at the workplace, considering what could go wrong, and deciding on suitable control measures. These control measures are designed to eliminate, reduce or minimise the risks associated with Covid-19 in the workplace. Bear in mind that representing member views during the consultation on the risk assessment is a collective exercise.  </a:t>
            </a:r>
          </a:p>
          <a:p>
            <a:endParaRPr lang="en-GB" dirty="0"/>
          </a:p>
          <a:p>
            <a:r>
              <a:rPr lang="en-GB" dirty="0"/>
              <a:t>The training will also advise what you should do if risk assessments are not adhered to. Again, this is a collective process. </a:t>
            </a:r>
          </a:p>
          <a:p>
            <a:endParaRPr lang="en-GB" dirty="0"/>
          </a:p>
          <a:p>
            <a:r>
              <a:rPr lang="en-GB" sz="1200" dirty="0">
                <a:ea typeface="Calibri" panose="020F0502020204030204" pitchFamily="34" charset="0"/>
              </a:rPr>
              <a:t>We understand some members will have been working in hubs throughout the past 10 weeks and will already have been following hub risk assessments.  This training is for those who are now entering the physical workplace in order to undertake preparation for August return of pupils, or who are involved in transition work. It also applies to those working in hub schools. </a:t>
            </a:r>
          </a:p>
          <a:p>
            <a:endParaRPr lang="en-GB" sz="1200" dirty="0"/>
          </a:p>
          <a:p>
            <a:r>
              <a:rPr lang="en-GB" sz="1200" kern="1200" dirty="0">
                <a:solidFill>
                  <a:schemeClr val="tx1"/>
                </a:solidFill>
                <a:effectLst/>
                <a:latin typeface="+mn-lt"/>
                <a:ea typeface="+mn-ea"/>
                <a:cs typeface="+mn-cs"/>
              </a:rPr>
              <a:t>Those working in hubs may have insight from their experiences working in centres which may help or be invaluable in considering RAs for June and August [collegiate /collective approach]</a:t>
            </a:r>
            <a:endParaRPr lang="en-GB" dirty="0"/>
          </a:p>
        </p:txBody>
      </p:sp>
      <p:sp>
        <p:nvSpPr>
          <p:cNvPr id="4" name="Slide Number Placeholder 3"/>
          <p:cNvSpPr>
            <a:spLocks noGrp="1"/>
          </p:cNvSpPr>
          <p:nvPr>
            <p:ph type="sldNum" sz="quarter" idx="5"/>
          </p:nvPr>
        </p:nvSpPr>
        <p:spPr/>
        <p:txBody>
          <a:bodyPr/>
          <a:lstStyle/>
          <a:p>
            <a:fld id="{03B5602B-FAC2-4183-8B80-6EC56240C6F3}" type="slidenum">
              <a:rPr lang="en-GB" smtClean="0"/>
              <a:t>2</a:t>
            </a:fld>
            <a:endParaRPr lang="en-GB"/>
          </a:p>
        </p:txBody>
      </p:sp>
    </p:spTree>
    <p:extLst>
      <p:ext uri="{BB962C8B-B14F-4D97-AF65-F5344CB8AC3E}">
        <p14:creationId xmlns:p14="http://schemas.microsoft.com/office/powerpoint/2010/main" val="496490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vital to remember and remind all members that public health protective measures are still in place and relevant. Whilst there may no longer be shielding the option to work at home still exist as long as it is part of an individual risk assessment.</a:t>
            </a:r>
          </a:p>
          <a:p>
            <a:endParaRPr lang="en-GB" dirty="0"/>
          </a:p>
          <a:p>
            <a:r>
              <a:rPr lang="en-GB" dirty="0"/>
              <a:t>Being back in the school environment does not exempt anyone from protective measures. We need to be involved in ensuring that adequate safeguards and mitigations are in place.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BF72FA-3CA8-49FC-977C-169DF5B2AEC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559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15000"/>
              </a:lnSpc>
              <a:spcAft>
                <a:spcPts val="1000"/>
              </a:spcAft>
              <a:buFont typeface="Calibri" panose="020F0502020204030204" pitchFamily="34" charset="0"/>
              <a:buNone/>
            </a:pPr>
            <a:r>
              <a:rPr lang="en-GB" sz="1100" b="1" dirty="0">
                <a:ea typeface="Calibri" panose="020F0502020204030204" pitchFamily="34" charset="0"/>
              </a:rPr>
              <a:t>Key points:</a:t>
            </a:r>
          </a:p>
          <a:p>
            <a:pPr marL="0" marR="0" lvl="0" indent="0" algn="l" defTabSz="914400" rtl="0" eaLnBrk="1" fontAlgn="auto" latinLnBrk="0" hangingPunct="1">
              <a:lnSpc>
                <a:spcPct val="115000"/>
              </a:lnSpc>
              <a:spcBef>
                <a:spcPts val="0"/>
              </a:spcBef>
              <a:spcAft>
                <a:spcPts val="1000"/>
              </a:spcAft>
              <a:buClrTx/>
              <a:buSzTx/>
              <a:buFont typeface="Calibri" panose="020F0502020204030204" pitchFamily="34" charset="0"/>
              <a:buNone/>
              <a:tabLst/>
              <a:defRPr/>
            </a:pPr>
            <a:r>
              <a:rPr lang="en-GB" sz="1100" kern="1200" dirty="0">
                <a:solidFill>
                  <a:schemeClr val="tx1"/>
                </a:solidFill>
                <a:effectLst/>
                <a:latin typeface="+mn-lt"/>
                <a:ea typeface="+mn-ea"/>
                <a:cs typeface="+mn-cs"/>
              </a:rPr>
              <a:t>The first thing to realise is the context that the Covid-19 risk assessment and plan is set within. It applies to the workplace and applies to the workforce as a </a:t>
            </a:r>
            <a:r>
              <a:rPr lang="en-GB" sz="1100" b="0" kern="1200" dirty="0">
                <a:solidFill>
                  <a:schemeClr val="tx1"/>
                </a:solidFill>
                <a:effectLst/>
                <a:latin typeface="+mn-lt"/>
                <a:ea typeface="+mn-ea"/>
                <a:cs typeface="+mn-cs"/>
              </a:rPr>
              <a:t>collective. </a:t>
            </a:r>
            <a:r>
              <a:rPr lang="en-GB" sz="1100" kern="1200" dirty="0">
                <a:solidFill>
                  <a:schemeClr val="tx1"/>
                </a:solidFill>
                <a:effectLst/>
                <a:latin typeface="+mn-lt"/>
                <a:ea typeface="+mn-ea"/>
                <a:cs typeface="+mn-cs"/>
              </a:rPr>
              <a:t>This is an important consideration to make. There will be occasions where an individual member has personal circumstances will not lend themselves to the proposed control measures, however, this must be addressed at an individual level as part of a further tailored risk assessment process for that individual. (We will look at that later in the training). </a:t>
            </a:r>
          </a:p>
          <a:p>
            <a:pPr marL="0" marR="0" lvl="0" indent="0" algn="l" defTabSz="914400" rtl="0" eaLnBrk="1" fontAlgn="auto" latinLnBrk="0" hangingPunct="1">
              <a:lnSpc>
                <a:spcPct val="115000"/>
              </a:lnSpc>
              <a:spcBef>
                <a:spcPts val="0"/>
              </a:spcBef>
              <a:spcAft>
                <a:spcPts val="1000"/>
              </a:spcAft>
              <a:buClrTx/>
              <a:buSzTx/>
              <a:buFont typeface="Calibri" panose="020F0502020204030204" pitchFamily="34" charset="0"/>
              <a:buNone/>
              <a:tabLst/>
              <a:defRPr/>
            </a:pPr>
            <a:r>
              <a:rPr lang="en-GB" sz="1100" dirty="0">
                <a:ea typeface="Calibri" panose="020F0502020204030204" pitchFamily="34" charset="0"/>
              </a:rPr>
              <a:t>If you have not yet spoken with your HT or SMT then do so now, preferably in writing, highlighting that EIS guidance states that staff should not be in school without an acceptable risk assessment in place. This means that the TU rep has sight of the risk assessment, consults with branch on it, and </a:t>
            </a:r>
            <a:r>
              <a:rPr lang="en-GB" sz="1100">
                <a:ea typeface="Calibri" panose="020F0502020204030204" pitchFamily="34" charset="0"/>
              </a:rPr>
              <a:t>indicates agreement </a:t>
            </a:r>
            <a:r>
              <a:rPr lang="en-GB" sz="1100" dirty="0">
                <a:ea typeface="Calibri" panose="020F0502020204030204" pitchFamily="34" charset="0"/>
              </a:rPr>
              <a:t>or amends it before going into the workplace. </a:t>
            </a:r>
          </a:p>
          <a:p>
            <a:pPr marL="0" marR="0" lvl="0" indent="0" algn="l" defTabSz="914400" rtl="0" eaLnBrk="1" fontAlgn="auto" latinLnBrk="0" hangingPunct="1">
              <a:lnSpc>
                <a:spcPct val="115000"/>
              </a:lnSpc>
              <a:spcBef>
                <a:spcPts val="0"/>
              </a:spcBef>
              <a:spcAft>
                <a:spcPts val="1000"/>
              </a:spcAft>
              <a:buClrTx/>
              <a:buSzTx/>
              <a:buFont typeface="Calibri" panose="020F0502020204030204" pitchFamily="34" charset="0"/>
              <a:buNone/>
              <a:tabLst/>
              <a:defRPr/>
            </a:pPr>
            <a:r>
              <a:rPr lang="en-GB" sz="1100" kern="1200" dirty="0">
                <a:solidFill>
                  <a:schemeClr val="tx1"/>
                </a:solidFill>
                <a:effectLst/>
                <a:latin typeface="+mn-lt"/>
                <a:ea typeface="+mn-ea"/>
                <a:cs typeface="+mn-cs"/>
              </a:rPr>
              <a:t>The school should issue the RA to all staff, regardless of whether there is a rep in place or not. </a:t>
            </a:r>
            <a:endParaRPr lang="en-GB" sz="1100" dirty="0">
              <a:ea typeface="Calibri" panose="020F0502020204030204" pitchFamily="34" charset="0"/>
            </a:endParaRPr>
          </a:p>
          <a:p>
            <a:pPr marL="0" marR="0" lvl="0" indent="0" algn="l" defTabSz="914400" rtl="0" eaLnBrk="1" fontAlgn="auto" latinLnBrk="0" hangingPunct="1">
              <a:lnSpc>
                <a:spcPct val="115000"/>
              </a:lnSpc>
              <a:spcBef>
                <a:spcPts val="0"/>
              </a:spcBef>
              <a:spcAft>
                <a:spcPts val="1000"/>
              </a:spcAft>
              <a:buClrTx/>
              <a:buSzTx/>
              <a:buFont typeface="Calibri" panose="020F0502020204030204" pitchFamily="34" charset="0"/>
              <a:buNone/>
              <a:tabLst/>
              <a:defRPr/>
            </a:pPr>
            <a:r>
              <a:rPr lang="en-GB" sz="1100" dirty="0">
                <a:ea typeface="Calibri" panose="020F0502020204030204" pitchFamily="34" charset="0"/>
              </a:rPr>
              <a:t>Consultation is best to take place via online branch meeting. Failing that, via </a:t>
            </a:r>
            <a:r>
              <a:rPr lang="en-GB" sz="1100" dirty="0" err="1">
                <a:ea typeface="Calibri" panose="020F0502020204030204" pitchFamily="34" charset="0"/>
              </a:rPr>
              <a:t>whatsapp</a:t>
            </a:r>
            <a:r>
              <a:rPr lang="en-GB" sz="1100" dirty="0">
                <a:ea typeface="Calibri" panose="020F0502020204030204" pitchFamily="34" charset="0"/>
              </a:rPr>
              <a:t> group chat (remember social media pitfalls), </a:t>
            </a:r>
            <a:r>
              <a:rPr lang="en-GB" sz="1100" dirty="0" err="1">
                <a:ea typeface="Calibri" panose="020F0502020204030204" pitchFamily="34" charset="0"/>
              </a:rPr>
              <a:t>phonecalls</a:t>
            </a:r>
            <a:r>
              <a:rPr lang="en-GB" sz="1100" dirty="0">
                <a:ea typeface="Calibri" panose="020F0502020204030204" pitchFamily="34" charset="0"/>
              </a:rPr>
              <a:t>, or email trails. A quick survey might be useful. You can seek advice from LA Secretary, AO or Organiser on this. </a:t>
            </a:r>
            <a:r>
              <a:rPr lang="en-GB" sz="1100" dirty="0"/>
              <a:t>The pitfalls of the normal ‘cascading’ methods of comms must be avoided i.e. if you never get any responses to emails, then try another method. </a:t>
            </a:r>
            <a:r>
              <a:rPr lang="en-GB" sz="1100" dirty="0">
                <a:latin typeface="Calibri" panose="020F0502020204030204" pitchFamily="34" charset="0"/>
                <a:cs typeface="Times New Roman" panose="02020603050405020304" pitchFamily="18" charset="0"/>
              </a:rPr>
              <a:t>Keep</a:t>
            </a:r>
            <a:r>
              <a:rPr lang="en-GB" sz="1100" dirty="0">
                <a:latin typeface="Calibri" panose="020F0502020204030204" pitchFamily="34" charset="0"/>
                <a:ea typeface="Calibri" panose="020F0502020204030204" pitchFamily="34" charset="0"/>
                <a:cs typeface="Times New Roman" panose="02020603050405020304" pitchFamily="18" charset="0"/>
              </a:rPr>
              <a:t> information/minutes from these meetings.</a:t>
            </a:r>
          </a:p>
          <a:p>
            <a:pPr marL="0" marR="0" lvl="0" indent="0" algn="l" defTabSz="914400" rtl="0" eaLnBrk="1" fontAlgn="auto" latinLnBrk="0" hangingPunct="1">
              <a:lnSpc>
                <a:spcPct val="115000"/>
              </a:lnSpc>
              <a:spcBef>
                <a:spcPts val="0"/>
              </a:spcBef>
              <a:spcAft>
                <a:spcPts val="1000"/>
              </a:spcAft>
              <a:buClrTx/>
              <a:buSzTx/>
              <a:buFont typeface="Calibri" panose="020F0502020204030204" pitchFamily="34" charset="0"/>
              <a:buNone/>
              <a:tabLst/>
              <a:defRPr/>
            </a:pPr>
            <a:r>
              <a:rPr lang="en-GB" sz="1100" dirty="0">
                <a:latin typeface="Calibri" panose="020F0502020204030204" pitchFamily="34" charset="0"/>
                <a:ea typeface="Calibri" panose="020F0502020204030204" pitchFamily="34" charset="0"/>
                <a:cs typeface="Times New Roman" panose="02020603050405020304" pitchFamily="18" charset="0"/>
              </a:rPr>
              <a:t>If you can’t or don’t consult your branch, you will still need to agree the risk assessment prior to staff going into the building. As such, it is in your interests to consult with branch members as widely as possible. </a:t>
            </a:r>
          </a:p>
          <a:p>
            <a:pPr marL="0" marR="0" lvl="0" indent="0" algn="l" defTabSz="914400" rtl="0" eaLnBrk="1" fontAlgn="auto" latinLnBrk="0" hangingPunct="1">
              <a:lnSpc>
                <a:spcPct val="115000"/>
              </a:lnSpc>
              <a:spcBef>
                <a:spcPts val="0"/>
              </a:spcBef>
              <a:spcAft>
                <a:spcPts val="1000"/>
              </a:spcAft>
              <a:buClrTx/>
              <a:buSzTx/>
              <a:buFont typeface="Calibri" panose="020F0502020204030204" pitchFamily="34" charset="0"/>
              <a:buNone/>
              <a:tabLst/>
              <a:defRPr/>
            </a:pP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1000"/>
              </a:spcAft>
              <a:buClrTx/>
              <a:buSzTx/>
              <a:buFont typeface="Calibri" panose="020F0502020204030204" pitchFamily="34" charset="0"/>
              <a:buNone/>
              <a:tabLst/>
              <a:defRPr/>
            </a:pPr>
            <a:r>
              <a:rPr lang="en-GB" sz="1100" dirty="0">
                <a:latin typeface="Calibri" panose="020F0502020204030204" pitchFamily="34" charset="0"/>
                <a:ea typeface="Calibri" panose="020F0502020204030204" pitchFamily="34" charset="0"/>
                <a:cs typeface="Times New Roman" panose="02020603050405020304" pitchFamily="18" charset="0"/>
              </a:rPr>
              <a:t>Work collegiately with branch members, SMT and HT to agree the risk assessment. Remember you can seek advice from LA Secretary, LA H&amp;S rep, AO or Organiser too. </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Other notes:</a:t>
            </a:r>
          </a:p>
          <a:p>
            <a:r>
              <a:rPr lang="en-GB" sz="1200" kern="1200" dirty="0">
                <a:solidFill>
                  <a:schemeClr val="tx1"/>
                </a:solidFill>
                <a:effectLst/>
                <a:latin typeface="+mn-lt"/>
                <a:ea typeface="+mn-ea"/>
                <a:cs typeface="+mn-cs"/>
              </a:rPr>
              <a:t>If the Council is not engaging with a local association on re-opening then you can send them the template letter drafted by David Belsey and emailed to LA Secs on 4</a:t>
            </a:r>
            <a:r>
              <a:rPr lang="en-GB" sz="1200" kern="1200" baseline="30000" dirty="0">
                <a:solidFill>
                  <a:schemeClr val="tx1"/>
                </a:solidFill>
                <a:effectLst/>
                <a:latin typeface="+mn-lt"/>
                <a:ea typeface="+mn-ea"/>
                <a:cs typeface="+mn-cs"/>
              </a:rPr>
              <a:t>th</a:t>
            </a:r>
            <a:r>
              <a:rPr lang="en-GB" sz="1200" kern="1200" dirty="0">
                <a:solidFill>
                  <a:schemeClr val="tx1"/>
                </a:solidFill>
                <a:effectLst/>
                <a:latin typeface="+mn-lt"/>
                <a:ea typeface="+mn-ea"/>
                <a:cs typeface="+mn-cs"/>
              </a:rPr>
              <a:t> June 2020.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Is there a specific need to appoint a Health and Safety rep? (they have more legal rights and entitlements around risk assessments, but we are relying on Scot Gov guidance primarily). </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03B5602B-FAC2-4183-8B80-6EC56240C6F3}" type="slidenum">
              <a:rPr lang="en-GB" smtClean="0"/>
              <a:t>4</a:t>
            </a:fld>
            <a:endParaRPr lang="en-GB"/>
          </a:p>
        </p:txBody>
      </p:sp>
    </p:spTree>
    <p:extLst>
      <p:ext uri="{BB962C8B-B14F-4D97-AF65-F5344CB8AC3E}">
        <p14:creationId xmlns:p14="http://schemas.microsoft.com/office/powerpoint/2010/main" val="1364624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In general, an employer’s responsibility in undertaking risk management is directed, primarily, by legislation and, at a secondary level, by LNCT agreement.   An employer is required by law to protect employees, and others, from harm. Under the Management of Health and Safety at Work Regulations 1999, the minimum an employer must do is:</a:t>
            </a:r>
          </a:p>
          <a:p>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identify what could cause injury or illness (hazards)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decide how likely it is that someone could be harmed and how seriously (the risk)</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take action to eliminate the hazard, or if this isn’t possible, control the risk.</a:t>
            </a:r>
          </a:p>
          <a:p>
            <a:endParaRPr lang="en-GB" dirty="0"/>
          </a:p>
          <a:p>
            <a:pPr fontAlgn="base"/>
            <a:r>
              <a:rPr lang="en-GB" sz="1200" dirty="0"/>
              <a:t>Risk management is about taking practical steps to protect people from real harm and suffering - not bureaucratic back covering. Taking a sensible approach to risk management is about:</a:t>
            </a:r>
          </a:p>
          <a:p>
            <a:pPr lvl="0" fontAlgn="base"/>
            <a:r>
              <a:rPr lang="en-GB" sz="1200" dirty="0"/>
              <a:t>ensuring that workers and the public are properly protected</a:t>
            </a:r>
          </a:p>
          <a:p>
            <a:pPr lvl="0" fontAlgn="base"/>
            <a:r>
              <a:rPr lang="en-GB" sz="1200" dirty="0"/>
              <a:t>ensuring that those who create risks manage them responsibly and understand that failure to manage significant risks responsibly is likely to lead to robust action</a:t>
            </a:r>
          </a:p>
          <a:p>
            <a:pPr fontAlgn="base"/>
            <a:endParaRPr lang="en-GB" sz="1200" dirty="0"/>
          </a:p>
          <a:p>
            <a:pPr fontAlgn="base"/>
            <a:r>
              <a:rPr lang="en-GB" sz="1200" dirty="0"/>
              <a:t>It is not about:</a:t>
            </a:r>
          </a:p>
          <a:p>
            <a:pPr lvl="0" fontAlgn="base"/>
            <a:r>
              <a:rPr lang="en-GB" sz="1200" dirty="0"/>
              <a:t>scaring people by exaggerating or publicising trivial risks</a:t>
            </a:r>
          </a:p>
          <a:p>
            <a:pPr lvl="0" fontAlgn="base"/>
            <a:r>
              <a:rPr lang="en-GB" sz="1200" dirty="0"/>
              <a:t>creating a totally risk-free society</a:t>
            </a:r>
          </a:p>
          <a:p>
            <a:pPr lvl="0" fontAlgn="base"/>
            <a:r>
              <a:rPr lang="en-GB" sz="1200" dirty="0"/>
              <a:t>generating useless paperwork mountains</a:t>
            </a:r>
          </a:p>
          <a:p>
            <a:endParaRPr lang="en-GB" dirty="0"/>
          </a:p>
          <a:p>
            <a:r>
              <a:rPr lang="en-GB" dirty="0"/>
              <a:t>On the right is the bullet points that  show what to look for when evaluating the risk.  They need to be done in order. Can the hazard be eliminated? If not, can it be mitigated?</a:t>
            </a:r>
          </a:p>
          <a:p>
            <a:endParaRPr lang="en-GB" dirty="0"/>
          </a:p>
          <a:p>
            <a:r>
              <a:rPr lang="en-GB" dirty="0"/>
              <a:t>Then there are optional practical steps that can be taken E.g. not having all staff in at the same time or ensuring that sanitising facilities are available throughout the school day. Councils are discussing issuing PPE but resources need considered. Does the school have hot water in toilets? Often, schools don’t. Check these things before agreeing RA. </a:t>
            </a:r>
          </a:p>
          <a:p>
            <a:pPr lvl="0" fontAlgn="base"/>
            <a:endParaRPr lang="en-GB" sz="1200" dirty="0"/>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B5602B-FAC2-4183-8B80-6EC56240C6F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9913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There is no agreed national template for Covid-19 risk assessments of any kind, however, we will go over some of the key points in the Healthy Workplace Checklist on the EIS website before looking at a template RA. </a:t>
            </a:r>
            <a:r>
              <a:rPr lang="en-GB" dirty="0"/>
              <a:t>Are these questions answered via your risk assessment or in management discussions? You should speak to branch members and other school colleagues in order to answer the checklist. </a:t>
            </a:r>
            <a:r>
              <a:rPr lang="en-GB" sz="1200" kern="1200" dirty="0">
                <a:solidFill>
                  <a:schemeClr val="tx1"/>
                </a:solidFill>
                <a:effectLst/>
                <a:latin typeface="+mn-lt"/>
                <a:ea typeface="+mn-ea"/>
                <a:cs typeface="+mn-cs"/>
              </a:rPr>
              <a:t> Highlight some areas now.</a:t>
            </a:r>
          </a:p>
          <a:p>
            <a:endParaRPr lang="en-GB" sz="1200" u="sng"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rPr>
              <a:t>Physical Distancing </a:t>
            </a:r>
          </a:p>
          <a:p>
            <a:r>
              <a:rPr lang="en-GB" sz="1200" u="none" kern="1200" dirty="0">
                <a:solidFill>
                  <a:schemeClr val="tx1"/>
                </a:solidFill>
                <a:effectLst/>
                <a:latin typeface="+mn-lt"/>
                <a:ea typeface="+mn-ea"/>
                <a:cs typeface="+mn-cs"/>
              </a:rPr>
              <a:t>The guidance remains at 2m – each way round. For staff and pupils and all entering the school building. </a:t>
            </a:r>
          </a:p>
          <a:p>
            <a:r>
              <a:rPr lang="en-GB" sz="1200" u="none" kern="1200" dirty="0">
                <a:solidFill>
                  <a:schemeClr val="tx1"/>
                </a:solidFill>
                <a:effectLst/>
                <a:latin typeface="+mn-lt"/>
                <a:ea typeface="+mn-ea"/>
                <a:cs typeface="+mn-cs"/>
              </a:rPr>
              <a:t>We will address some concerns from EY, primary and ASN schools in a moment. </a:t>
            </a:r>
          </a:p>
          <a:p>
            <a:endParaRPr lang="en-GB" sz="1200" u="sng"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rPr>
              <a:t>Cleaning and Hygiene</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national EIS position, based on Scot Government Guidance, is that no schools should be re-open until they have been cleaned. We believe this clean should be akin to a summer clean.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Ultimately, it is the Council’s responsibility to ensure a satisfactory ‘deep cleaning’, but a clean starting point will give members and parents confidence to return and return their children to the school environment. Cleaning should be carried out in accordance with Health Protection Scotland’s </a:t>
            </a:r>
            <a:r>
              <a:rPr lang="en-GB" sz="1200" u="sng" kern="1200" dirty="0">
                <a:solidFill>
                  <a:schemeClr val="tx1"/>
                </a:solidFill>
                <a:effectLst/>
                <a:latin typeface="+mn-lt"/>
                <a:ea typeface="+mn-ea"/>
                <a:cs typeface="+mn-cs"/>
                <a:hlinkClick r:id="rId3"/>
              </a:rPr>
              <a:t>COVID-19 – guidance for nonhealthcare settings</a:t>
            </a:r>
            <a:r>
              <a:rPr lang="en-GB" sz="1200" kern="1200" dirty="0">
                <a:solidFill>
                  <a:schemeClr val="tx1"/>
                </a:solidFill>
                <a:effectLst/>
                <a:latin typeface="+mn-lt"/>
                <a:ea typeface="+mn-ea"/>
                <a:cs typeface="+mn-cs"/>
              </a:rPr>
              <a:t>.  Teachers and pupils having to return to uncleaned schools is not a good look for the Council. The potential for adverse publicity locally is very real. </a:t>
            </a:r>
          </a:p>
          <a:p>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Speak to other members of school community. Find out if the cleaning staff think they will be able to undertake a deep clean and/or enhanced cleaning schedule. If they don’t, raise this with HT or with your LA Secretary (who can take it to the local authority).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err="1">
                <a:solidFill>
                  <a:schemeClr val="tx1"/>
                </a:solidFill>
                <a:effectLst/>
                <a:latin typeface="+mn-lt"/>
                <a:ea typeface="+mn-ea"/>
                <a:cs typeface="+mn-cs"/>
              </a:rPr>
              <a:t>A‘summer</a:t>
            </a:r>
            <a:r>
              <a:rPr lang="en-GB" sz="1200" kern="1200" dirty="0">
                <a:solidFill>
                  <a:schemeClr val="tx1"/>
                </a:solidFill>
                <a:effectLst/>
                <a:latin typeface="+mn-lt"/>
                <a:ea typeface="+mn-ea"/>
                <a:cs typeface="+mn-cs"/>
              </a:rPr>
              <a:t> clean’ could be classed as a deep clean, or some form of enhanced cleaning which covers all areas of potential infection e.g. pens, window sills, handrails; as well as ensuring routine cleaning and disinfection of frequently touched objects and surfaces (e.g. telephones, keyboards, door handles, desks and tables).  Health Protection Scotland guidance for non health care settings has a good list at pages 10/11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Notes you might need but don’t need to read:  </a:t>
            </a:r>
            <a:r>
              <a:rPr lang="en-GB" sz="1200" kern="1200" dirty="0">
                <a:solidFill>
                  <a:schemeClr val="tx1"/>
                </a:solidFill>
                <a:effectLst/>
                <a:latin typeface="+mn-lt"/>
                <a:ea typeface="+mn-ea"/>
                <a:cs typeface="+mn-cs"/>
              </a:rPr>
              <a:t>We think they are using the advice that the virus remains active for 72 hours to determine what is “necessary.” Whether a deep clean includes fumigation or not is up to the Council. However, if they determine that fumigation is part of the deep clean process then we need to encourage them to undertake this deep clean.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Asked to sanitise parts of the school? Probably reasonable to be left with wipes for sanitising classrooms etc before/after pupils. There may be disagreement about teachers being asked to sanitise toilets during the day. Refer to LA Sec or AO.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rPr>
              <a:t>Personal Protective Equipment</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If social distancing measures aren't possible or sufficient, your employer may need to move to the use of personal protective equipment (PPE), depending on the kind of work</a:t>
            </a:r>
            <a:r>
              <a:rPr lang="en-GB" sz="1200" u="sng" kern="1200" dirty="0">
                <a:solidFill>
                  <a:schemeClr val="tx1"/>
                </a:solidFill>
                <a:effectLst/>
                <a:latin typeface="+mn-lt"/>
                <a:ea typeface="+mn-ea"/>
                <a:cs typeface="+mn-cs"/>
              </a:rPr>
              <a:t> </a:t>
            </a:r>
            <a:r>
              <a:rPr lang="en-GB" sz="1200" u="none" kern="1200" dirty="0">
                <a:solidFill>
                  <a:schemeClr val="tx1"/>
                </a:solidFill>
                <a:effectLst/>
                <a:latin typeface="+mn-lt"/>
                <a:ea typeface="+mn-ea"/>
                <a:cs typeface="+mn-cs"/>
              </a:rPr>
              <a:t>carried out.  This will be particularly true if social distancing cannot be adhered to. We will come on to that more in a moment. </a:t>
            </a:r>
          </a:p>
          <a:p>
            <a:endParaRPr lang="en-GB" sz="1200" u="sng"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rPr>
              <a:t>What to do if someone has contracted covid-19 or is experiencing symptoms?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Procedures need to be in place if a worker or visitor has been identified as being possibly infected or is experiencing symptoms of Covid-19. An isolation room and facilities needs to be made available. A member of the management team needs to be identified, trained and issued with the correct PPE to deal with any identified possible cases.  All members of staff should know what to do if they, or someone else starts experiencing Covid-19 symptoms. </a:t>
            </a:r>
          </a:p>
          <a:p>
            <a:r>
              <a:rPr lang="en-GB" sz="1200" kern="1200" dirty="0">
                <a:solidFill>
                  <a:schemeClr val="tx1"/>
                </a:solidFill>
                <a:effectLst/>
                <a:latin typeface="+mn-lt"/>
                <a:ea typeface="+mn-ea"/>
                <a:cs typeface="+mn-cs"/>
              </a:rPr>
              <a:t> </a:t>
            </a:r>
          </a:p>
          <a:p>
            <a:r>
              <a:rPr lang="en-GB" sz="1200" u="sng" kern="1200" dirty="0">
                <a:solidFill>
                  <a:schemeClr val="tx1"/>
                </a:solidFill>
                <a:effectLst/>
                <a:latin typeface="+mn-lt"/>
                <a:ea typeface="+mn-ea"/>
                <a:cs typeface="+mn-cs"/>
              </a:rPr>
              <a:t>Safe staff levels</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With staff returning to workplaces, absences are likely to be higher than normal due to people falling ill or self-isolating.</a:t>
            </a:r>
          </a:p>
          <a:p>
            <a:r>
              <a:rPr lang="en-GB" sz="1200" kern="1200" dirty="0">
                <a:solidFill>
                  <a:schemeClr val="tx1"/>
                </a:solidFill>
                <a:effectLst/>
                <a:latin typeface="+mn-lt"/>
                <a:ea typeface="+mn-ea"/>
                <a:cs typeface="+mn-cs"/>
              </a:rPr>
              <a:t>On-site staff levels may be lower because of safety measures, such as staggered starting and finish times, and because the government expects workers who can work from home to do so.</a:t>
            </a:r>
          </a:p>
          <a:p>
            <a:r>
              <a:rPr lang="en-GB" sz="1200" kern="1200" dirty="0">
                <a:solidFill>
                  <a:schemeClr val="tx1"/>
                </a:solidFill>
                <a:effectLst/>
                <a:latin typeface="+mn-lt"/>
                <a:ea typeface="+mn-ea"/>
                <a:cs typeface="+mn-cs"/>
              </a:rPr>
              <a:t>Your employer's risk assessment should identify minimum staff levels or ratios necessary for each workplace to function safely and explain what will happen if they're not reached. This includes for school openings where there is only prep working going on. </a:t>
            </a:r>
          </a:p>
          <a:p>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rPr>
              <a:t>Travel to work</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What risks do workers face getting to and from their workplace and other sites they are asked to attend? </a:t>
            </a:r>
          </a:p>
          <a:p>
            <a:r>
              <a:rPr lang="en-GB" sz="1200" kern="1200" dirty="0">
                <a:solidFill>
                  <a:schemeClr val="tx1"/>
                </a:solidFill>
                <a:effectLst/>
                <a:latin typeface="+mn-lt"/>
                <a:ea typeface="+mn-ea"/>
                <a:cs typeface="+mn-cs"/>
              </a:rPr>
              <a:t>Can they provide more spaces for cars and bikes so colleagues can avoid public transport?</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B5602B-FAC2-4183-8B80-6EC56240C6F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6869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 snapshot of an RA.</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Remember that the RA needs to identify the risks; assess the risks; control the risks; record the risks; and review the risks.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If you are a HT and are unsure or uncomfortable doing this, then seek advice from corporate H&amp;S team, as well as LA Secretary.</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employer should share the risk assessment and plan with all workers. That means distributing it in accessible formats and making sure it's simple to understand.  An example is given, colour coded. Traffic light system is often used with red being the most risky, and green being the least risky.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We can send reps template RAs but each LA will have their own style. Remember it is the duty of the school to produce these. </a:t>
            </a:r>
          </a:p>
          <a:p>
            <a:r>
              <a:rPr lang="en-GB"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r>
              <a:rPr lang="en-GB" sz="1200" kern="1200" dirty="0">
                <a:solidFill>
                  <a:schemeClr val="tx1"/>
                </a:solidFill>
                <a:effectLst/>
                <a:latin typeface="+mn-lt"/>
                <a:ea typeface="+mn-ea"/>
                <a:cs typeface="+mn-cs"/>
              </a:rPr>
              <a:t> </a:t>
            </a:r>
          </a:p>
          <a:p>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B5602B-FAC2-4183-8B80-6EC56240C6F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72932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611968"/>
          </a:xfrm>
        </p:spPr>
        <p:txBody>
          <a:bodyPr/>
          <a:lstStyle/>
          <a:p>
            <a:r>
              <a:rPr lang="en-GB" dirty="0"/>
              <a:t>Risk Assessments may need individualised for certain members.</a:t>
            </a:r>
          </a:p>
          <a:p>
            <a:r>
              <a:rPr lang="en-GB" dirty="0"/>
              <a:t> </a:t>
            </a:r>
          </a:p>
          <a:p>
            <a:r>
              <a:rPr lang="en-GB" dirty="0"/>
              <a:t>For example, </a:t>
            </a:r>
            <a:r>
              <a:rPr lang="en-GB" b="1" u="sng" dirty="0"/>
              <a:t>BAME, particularly Black members</a:t>
            </a:r>
            <a:r>
              <a:rPr lang="en-GB" b="1" dirty="0"/>
              <a:t> </a:t>
            </a:r>
            <a:r>
              <a:rPr lang="en-GB" dirty="0"/>
              <a:t>-  In the UK, for Black Africans, the rates of COVID are nearly three times those that would be expected, while for those of Pakistani origin they are two times, and for Bangladeshis and Black Caribbean’s one-and-a half times expected rates.  Whilst the medical reasons for this are still being investigated, there are a number of social and economic reasons for it too. Our advice is that we will support any Black member who wishes to work from home for this reason. Specific risk assessment guidance from the EIS is on the website. Please ensure all BAME members and reps are aware of this. </a:t>
            </a:r>
          </a:p>
          <a:p>
            <a:r>
              <a:rPr lang="en-GB" dirty="0"/>
              <a:t> </a:t>
            </a:r>
          </a:p>
          <a:p>
            <a:r>
              <a:rPr lang="en-GB" b="1" u="sng" dirty="0"/>
              <a:t>Vulnerable employees</a:t>
            </a:r>
            <a:r>
              <a:rPr lang="en-GB" b="1" dirty="0"/>
              <a:t> - </a:t>
            </a:r>
            <a:r>
              <a:rPr lang="en-GB" dirty="0"/>
              <a:t>The Government says that all people with serious health conditions that make them extremely vulnerable (the “shielding” category) must not attend work. The Government advice on social distancing lists a series of further conditions, including pregnancy, which put employees at increased risk of serious illness if they were to contract COVID-19.  The NHS advice, at the moment, is that you should work from home if you can.  Our advice is that you should be permitted to work from home.</a:t>
            </a:r>
          </a:p>
          <a:p>
            <a:r>
              <a:rPr lang="en-GB" dirty="0"/>
              <a:t> </a:t>
            </a:r>
          </a:p>
          <a:p>
            <a:r>
              <a:rPr lang="en-GB" dirty="0"/>
              <a:t>Even under wider reopening, the way in which schools will be operating should allow all such staff to able to choose to work from home. If you want to attend the workplace then an individual risk assessment must be carried out for you.  </a:t>
            </a:r>
            <a:r>
              <a:rPr lang="en-GB" b="1" dirty="0"/>
              <a:t>(See example on the screen which is similar to previous but with additional measures in place and a higher risk level).</a:t>
            </a:r>
            <a:r>
              <a:rPr lang="en-GB" dirty="0"/>
              <a:t> </a:t>
            </a:r>
          </a:p>
          <a:p>
            <a:r>
              <a:rPr lang="en-GB" dirty="0"/>
              <a:t> </a:t>
            </a:r>
          </a:p>
          <a:p>
            <a:r>
              <a:rPr lang="en-GB" dirty="0"/>
              <a:t>Our advice is that anyone living with or caring for someone in a vulnerable or extremely vulnerable category should not be expected to run the risk of bringing the virus home from work. We believe that these colleagues should continue to be allowed to work from home.  The overall objective is still one of public health – to stop the transmission of COVID19.</a:t>
            </a:r>
          </a:p>
          <a:p>
            <a:endParaRPr lang="en-GB" dirty="0"/>
          </a:p>
          <a:p>
            <a:r>
              <a:rPr lang="en-GB" dirty="0"/>
              <a:t>Vulnerable employees fall into two categories, those who are at </a:t>
            </a:r>
            <a:r>
              <a:rPr lang="en-GB" b="1" dirty="0"/>
              <a:t>higher risk</a:t>
            </a:r>
            <a:r>
              <a:rPr lang="en-GB" dirty="0"/>
              <a:t> of developing severe illness with coronavirus and those who are at an </a:t>
            </a:r>
            <a:r>
              <a:rPr lang="en-GB" b="1" dirty="0"/>
              <a:t>extremely high risk</a:t>
            </a:r>
            <a:r>
              <a:rPr lang="en-GB" dirty="0"/>
              <a:t> of severe illness with coronavirus. The first category should stay at home as much as possible, strictly following, physical distancing measures, whilst the latter should strictly follow ‘shielding’ measures. </a:t>
            </a:r>
          </a:p>
          <a:p>
            <a:endParaRPr lang="en-GB" dirty="0"/>
          </a:p>
          <a:p>
            <a:r>
              <a:rPr lang="en-GB" dirty="0"/>
              <a:t>Further advice on whether an individual falls into either of the ‘vulnerable’ categories can be accessed from </a:t>
            </a:r>
            <a:r>
              <a:rPr lang="en-GB" b="1" dirty="0"/>
              <a:t>NHS Inform</a:t>
            </a:r>
            <a:r>
              <a:rPr lang="en-GB" dirty="0"/>
              <a:t> .</a:t>
            </a:r>
          </a:p>
          <a:p>
            <a:endParaRPr lang="en-GB" dirty="0"/>
          </a:p>
          <a:p>
            <a:r>
              <a:rPr lang="en-GB" b="1" u="sng" dirty="0"/>
              <a:t>Disabled members</a:t>
            </a:r>
            <a:r>
              <a:rPr lang="en-GB" b="1" dirty="0"/>
              <a:t>  - </a:t>
            </a:r>
            <a:r>
              <a:rPr lang="en-GB" dirty="0"/>
              <a:t>Employers should take reasonable adjustments in to account even if the nature of the disability does not create any greater vulnerability to COVID-19 e.g. where social distancing measures may cause accessibility problems or where someone has mental ill health. An individual risk assessment should be carried out. </a:t>
            </a:r>
          </a:p>
          <a:p>
            <a:r>
              <a:rPr lang="en-GB" dirty="0"/>
              <a:t> </a:t>
            </a:r>
          </a:p>
          <a:p>
            <a:r>
              <a:rPr lang="en-GB" dirty="0"/>
              <a:t>Individual risk assessments can follow the general school risk assessment, but there needs to be cognisance taken of the fact that the risk will be more severe for some members. </a:t>
            </a:r>
          </a:p>
          <a:p>
            <a:r>
              <a:rPr lang="en-GB" dirty="0"/>
              <a:t> </a:t>
            </a:r>
          </a:p>
          <a:p>
            <a:endParaRPr lang="en-GB" sz="1200" b="0" i="0" u="none" strike="noStrike"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B5602B-FAC2-4183-8B80-6EC56240C6F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1769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a:p>
            <a:r>
              <a:rPr lang="en-GB" sz="1200" b="0" i="0" u="none" strike="noStrike" kern="1200" baseline="0" dirty="0">
                <a:solidFill>
                  <a:schemeClr val="tx1"/>
                </a:solidFill>
                <a:latin typeface="+mn-lt"/>
                <a:ea typeface="+mn-ea"/>
                <a:cs typeface="+mn-cs"/>
              </a:rPr>
              <a:t>Reasonable adjustments may need to be made, especially where staff have a previous history of mental health issues which might suggest a greater risk.</a:t>
            </a:r>
          </a:p>
          <a:p>
            <a:r>
              <a:rPr lang="en-GB" sz="1200" b="0" i="0" u="none" strike="noStrike" kern="1200" baseline="0" dirty="0">
                <a:solidFill>
                  <a:schemeClr val="tx1"/>
                </a:solidFill>
                <a:latin typeface="+mn-lt"/>
                <a:ea typeface="+mn-ea"/>
                <a:cs typeface="+mn-cs"/>
              </a:rPr>
              <a:t>Consideration should be given to allowing employees to work from home, if they wish. </a:t>
            </a:r>
          </a:p>
          <a:p>
            <a:endParaRPr lang="en-GB" sz="1200" b="0" i="0" u="none" strike="noStrike" kern="1200" baseline="0" dirty="0">
              <a:solidFill>
                <a:schemeClr val="tx1"/>
              </a:solidFill>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B5602B-FAC2-4183-8B80-6EC56240C6F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2276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502A9-E76F-4C98-A1F3-70DC1494C3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5266C7F-69DA-4B63-986B-0889A39A79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14CEAA8-E6A9-4513-A10F-F054A6AB52DF}"/>
              </a:ext>
            </a:extLst>
          </p:cNvPr>
          <p:cNvSpPr>
            <a:spLocks noGrp="1"/>
          </p:cNvSpPr>
          <p:nvPr>
            <p:ph type="dt" sz="half" idx="10"/>
          </p:nvPr>
        </p:nvSpPr>
        <p:spPr/>
        <p:txBody>
          <a:bodyPr/>
          <a:lstStyle/>
          <a:p>
            <a:fld id="{489675C5-9D31-45E7-9AAB-E99D6CD32388}" type="datetimeFigureOut">
              <a:rPr lang="en-GB" smtClean="0"/>
              <a:t>26/03/2021</a:t>
            </a:fld>
            <a:endParaRPr lang="en-GB"/>
          </a:p>
        </p:txBody>
      </p:sp>
      <p:sp>
        <p:nvSpPr>
          <p:cNvPr id="5" name="Footer Placeholder 4">
            <a:extLst>
              <a:ext uri="{FF2B5EF4-FFF2-40B4-BE49-F238E27FC236}">
                <a16:creationId xmlns:a16="http://schemas.microsoft.com/office/drawing/2014/main" id="{6E9715E5-0A85-4441-A00E-4A7281E38E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1A1249-79CB-405F-9C8D-3F49402DE68F}"/>
              </a:ext>
            </a:extLst>
          </p:cNvPr>
          <p:cNvSpPr>
            <a:spLocks noGrp="1"/>
          </p:cNvSpPr>
          <p:nvPr>
            <p:ph type="sldNum" sz="quarter" idx="12"/>
          </p:nvPr>
        </p:nvSpPr>
        <p:spPr/>
        <p:txBody>
          <a:bodyPr/>
          <a:lstStyle/>
          <a:p>
            <a:fld id="{F7509D94-C15B-45B9-80FB-8DB835C0447D}" type="slidenum">
              <a:rPr lang="en-GB" smtClean="0"/>
              <a:t>‹#›</a:t>
            </a:fld>
            <a:endParaRPr lang="en-GB"/>
          </a:p>
        </p:txBody>
      </p:sp>
    </p:spTree>
    <p:extLst>
      <p:ext uri="{BB962C8B-B14F-4D97-AF65-F5344CB8AC3E}">
        <p14:creationId xmlns:p14="http://schemas.microsoft.com/office/powerpoint/2010/main" val="2683282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8CC2B-312B-43FB-8DA0-37D4F4A8455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BF7C462-1AC8-4DC8-B636-03730C53C9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7DFCFA-890C-4E07-9C12-7B02F88A6194}"/>
              </a:ext>
            </a:extLst>
          </p:cNvPr>
          <p:cNvSpPr>
            <a:spLocks noGrp="1"/>
          </p:cNvSpPr>
          <p:nvPr>
            <p:ph type="dt" sz="half" idx="10"/>
          </p:nvPr>
        </p:nvSpPr>
        <p:spPr/>
        <p:txBody>
          <a:bodyPr/>
          <a:lstStyle/>
          <a:p>
            <a:fld id="{489675C5-9D31-45E7-9AAB-E99D6CD32388}" type="datetimeFigureOut">
              <a:rPr lang="en-GB" smtClean="0"/>
              <a:t>26/03/2021</a:t>
            </a:fld>
            <a:endParaRPr lang="en-GB"/>
          </a:p>
        </p:txBody>
      </p:sp>
      <p:sp>
        <p:nvSpPr>
          <p:cNvPr id="5" name="Footer Placeholder 4">
            <a:extLst>
              <a:ext uri="{FF2B5EF4-FFF2-40B4-BE49-F238E27FC236}">
                <a16:creationId xmlns:a16="http://schemas.microsoft.com/office/drawing/2014/main" id="{F538AAA7-11D4-439E-8491-995203D6904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82EB40-0760-41EC-BC45-D6E739E32BA8}"/>
              </a:ext>
            </a:extLst>
          </p:cNvPr>
          <p:cNvSpPr>
            <a:spLocks noGrp="1"/>
          </p:cNvSpPr>
          <p:nvPr>
            <p:ph type="sldNum" sz="quarter" idx="12"/>
          </p:nvPr>
        </p:nvSpPr>
        <p:spPr/>
        <p:txBody>
          <a:bodyPr/>
          <a:lstStyle/>
          <a:p>
            <a:fld id="{F7509D94-C15B-45B9-80FB-8DB835C0447D}" type="slidenum">
              <a:rPr lang="en-GB" smtClean="0"/>
              <a:t>‹#›</a:t>
            </a:fld>
            <a:endParaRPr lang="en-GB"/>
          </a:p>
        </p:txBody>
      </p:sp>
    </p:spTree>
    <p:extLst>
      <p:ext uri="{BB962C8B-B14F-4D97-AF65-F5344CB8AC3E}">
        <p14:creationId xmlns:p14="http://schemas.microsoft.com/office/powerpoint/2010/main" val="1352375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93F227-819D-484D-B8E0-9F33865FCD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F99C39D-FE30-4347-94FF-F654CC1F9F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2EE5C9-A8FA-4D16-AC2A-7000E81A623E}"/>
              </a:ext>
            </a:extLst>
          </p:cNvPr>
          <p:cNvSpPr>
            <a:spLocks noGrp="1"/>
          </p:cNvSpPr>
          <p:nvPr>
            <p:ph type="dt" sz="half" idx="10"/>
          </p:nvPr>
        </p:nvSpPr>
        <p:spPr/>
        <p:txBody>
          <a:bodyPr/>
          <a:lstStyle/>
          <a:p>
            <a:fld id="{489675C5-9D31-45E7-9AAB-E99D6CD32388}" type="datetimeFigureOut">
              <a:rPr lang="en-GB" smtClean="0"/>
              <a:t>26/03/2021</a:t>
            </a:fld>
            <a:endParaRPr lang="en-GB"/>
          </a:p>
        </p:txBody>
      </p:sp>
      <p:sp>
        <p:nvSpPr>
          <p:cNvPr id="5" name="Footer Placeholder 4">
            <a:extLst>
              <a:ext uri="{FF2B5EF4-FFF2-40B4-BE49-F238E27FC236}">
                <a16:creationId xmlns:a16="http://schemas.microsoft.com/office/drawing/2014/main" id="{AB71D902-4F49-4193-AA68-AE8511BBF1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23F199-C32B-4F01-9BC9-76C9CEFF4B37}"/>
              </a:ext>
            </a:extLst>
          </p:cNvPr>
          <p:cNvSpPr>
            <a:spLocks noGrp="1"/>
          </p:cNvSpPr>
          <p:nvPr>
            <p:ph type="sldNum" sz="quarter" idx="12"/>
          </p:nvPr>
        </p:nvSpPr>
        <p:spPr/>
        <p:txBody>
          <a:bodyPr/>
          <a:lstStyle/>
          <a:p>
            <a:fld id="{F7509D94-C15B-45B9-80FB-8DB835C0447D}" type="slidenum">
              <a:rPr lang="en-GB" smtClean="0"/>
              <a:t>‹#›</a:t>
            </a:fld>
            <a:endParaRPr lang="en-GB"/>
          </a:p>
        </p:txBody>
      </p:sp>
    </p:spTree>
    <p:extLst>
      <p:ext uri="{BB962C8B-B14F-4D97-AF65-F5344CB8AC3E}">
        <p14:creationId xmlns:p14="http://schemas.microsoft.com/office/powerpoint/2010/main" val="2396029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CD82C-9140-4E9F-8A17-E273160507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ED0CEEB-3170-433D-A435-3CB8D7655A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AD53026-C51D-4F5A-A5B5-76AE1021812B}"/>
              </a:ext>
            </a:extLst>
          </p:cNvPr>
          <p:cNvSpPr>
            <a:spLocks noGrp="1"/>
          </p:cNvSpPr>
          <p:nvPr>
            <p:ph type="dt" sz="half" idx="10"/>
          </p:nvPr>
        </p:nvSpPr>
        <p:spPr/>
        <p:txBody>
          <a:bodyPr/>
          <a:lstStyle/>
          <a:p>
            <a:fld id="{CD8DFB88-9893-46F7-B17A-BCF4E4BE3F90}" type="datetimeFigureOut">
              <a:rPr lang="en-GB" smtClean="0"/>
              <a:t>26/03/2021</a:t>
            </a:fld>
            <a:endParaRPr lang="en-GB"/>
          </a:p>
        </p:txBody>
      </p:sp>
      <p:sp>
        <p:nvSpPr>
          <p:cNvPr id="5" name="Footer Placeholder 4">
            <a:extLst>
              <a:ext uri="{FF2B5EF4-FFF2-40B4-BE49-F238E27FC236}">
                <a16:creationId xmlns:a16="http://schemas.microsoft.com/office/drawing/2014/main" id="{92C44338-EADA-4EF1-B8C5-D65B16466C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8B0AF2-0F9D-48FE-B308-CC80DEFECEE0}"/>
              </a:ext>
            </a:extLst>
          </p:cNvPr>
          <p:cNvSpPr>
            <a:spLocks noGrp="1"/>
          </p:cNvSpPr>
          <p:nvPr>
            <p:ph type="sldNum" sz="quarter" idx="12"/>
          </p:nvPr>
        </p:nvSpPr>
        <p:spPr/>
        <p:txBody>
          <a:bodyPr/>
          <a:lstStyle/>
          <a:p>
            <a:fld id="{A95628A0-9F54-41DC-B70F-7F616DA2B809}" type="slidenum">
              <a:rPr lang="en-GB" smtClean="0"/>
              <a:t>‹#›</a:t>
            </a:fld>
            <a:endParaRPr lang="en-GB"/>
          </a:p>
        </p:txBody>
      </p:sp>
    </p:spTree>
    <p:extLst>
      <p:ext uri="{BB962C8B-B14F-4D97-AF65-F5344CB8AC3E}">
        <p14:creationId xmlns:p14="http://schemas.microsoft.com/office/powerpoint/2010/main" val="37776804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C0FD7-576A-46D6-BB58-270BBDB381C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40ADF3B-9D0C-4B98-9F3B-D55F31170D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ACEE57-20E1-4E48-AC45-6C6FEC23561D}"/>
              </a:ext>
            </a:extLst>
          </p:cNvPr>
          <p:cNvSpPr>
            <a:spLocks noGrp="1"/>
          </p:cNvSpPr>
          <p:nvPr>
            <p:ph type="dt" sz="half" idx="10"/>
          </p:nvPr>
        </p:nvSpPr>
        <p:spPr/>
        <p:txBody>
          <a:bodyPr/>
          <a:lstStyle/>
          <a:p>
            <a:fld id="{CD8DFB88-9893-46F7-B17A-BCF4E4BE3F90}" type="datetimeFigureOut">
              <a:rPr lang="en-GB" smtClean="0"/>
              <a:t>26/03/2021</a:t>
            </a:fld>
            <a:endParaRPr lang="en-GB"/>
          </a:p>
        </p:txBody>
      </p:sp>
      <p:sp>
        <p:nvSpPr>
          <p:cNvPr id="5" name="Footer Placeholder 4">
            <a:extLst>
              <a:ext uri="{FF2B5EF4-FFF2-40B4-BE49-F238E27FC236}">
                <a16:creationId xmlns:a16="http://schemas.microsoft.com/office/drawing/2014/main" id="{B080812E-A68A-42E3-A717-F4A4936EE4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2B8BE5-01B0-4B55-A40B-C372182D2A90}"/>
              </a:ext>
            </a:extLst>
          </p:cNvPr>
          <p:cNvSpPr>
            <a:spLocks noGrp="1"/>
          </p:cNvSpPr>
          <p:nvPr>
            <p:ph type="sldNum" sz="quarter" idx="12"/>
          </p:nvPr>
        </p:nvSpPr>
        <p:spPr/>
        <p:txBody>
          <a:bodyPr/>
          <a:lstStyle/>
          <a:p>
            <a:fld id="{A95628A0-9F54-41DC-B70F-7F616DA2B809}" type="slidenum">
              <a:rPr lang="en-GB" smtClean="0"/>
              <a:t>‹#›</a:t>
            </a:fld>
            <a:endParaRPr lang="en-GB"/>
          </a:p>
        </p:txBody>
      </p:sp>
    </p:spTree>
    <p:extLst>
      <p:ext uri="{BB962C8B-B14F-4D97-AF65-F5344CB8AC3E}">
        <p14:creationId xmlns:p14="http://schemas.microsoft.com/office/powerpoint/2010/main" val="4097274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FE4C4-BA6D-4547-A640-711AC206DA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A04EA8B-35B2-49E4-9698-C400C4F93D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10A14B-8975-4372-A996-70CE9915DA1A}"/>
              </a:ext>
            </a:extLst>
          </p:cNvPr>
          <p:cNvSpPr>
            <a:spLocks noGrp="1"/>
          </p:cNvSpPr>
          <p:nvPr>
            <p:ph type="dt" sz="half" idx="10"/>
          </p:nvPr>
        </p:nvSpPr>
        <p:spPr/>
        <p:txBody>
          <a:bodyPr/>
          <a:lstStyle/>
          <a:p>
            <a:fld id="{CD8DFB88-9893-46F7-B17A-BCF4E4BE3F90}" type="datetimeFigureOut">
              <a:rPr lang="en-GB" smtClean="0"/>
              <a:t>26/03/2021</a:t>
            </a:fld>
            <a:endParaRPr lang="en-GB"/>
          </a:p>
        </p:txBody>
      </p:sp>
      <p:sp>
        <p:nvSpPr>
          <p:cNvPr id="5" name="Footer Placeholder 4">
            <a:extLst>
              <a:ext uri="{FF2B5EF4-FFF2-40B4-BE49-F238E27FC236}">
                <a16:creationId xmlns:a16="http://schemas.microsoft.com/office/drawing/2014/main" id="{057912B7-701F-4314-A32C-713FC1750E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6FE8C8-72FB-4CFB-A0AD-5B9EC3371EF1}"/>
              </a:ext>
            </a:extLst>
          </p:cNvPr>
          <p:cNvSpPr>
            <a:spLocks noGrp="1"/>
          </p:cNvSpPr>
          <p:nvPr>
            <p:ph type="sldNum" sz="quarter" idx="12"/>
          </p:nvPr>
        </p:nvSpPr>
        <p:spPr/>
        <p:txBody>
          <a:bodyPr/>
          <a:lstStyle/>
          <a:p>
            <a:fld id="{A95628A0-9F54-41DC-B70F-7F616DA2B809}" type="slidenum">
              <a:rPr lang="en-GB" smtClean="0"/>
              <a:t>‹#›</a:t>
            </a:fld>
            <a:endParaRPr lang="en-GB"/>
          </a:p>
        </p:txBody>
      </p:sp>
    </p:spTree>
    <p:extLst>
      <p:ext uri="{BB962C8B-B14F-4D97-AF65-F5344CB8AC3E}">
        <p14:creationId xmlns:p14="http://schemas.microsoft.com/office/powerpoint/2010/main" val="22408200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B4A31-45FB-4B5D-ABDC-7FA430B316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57D4893-3525-4E2B-A32E-FF0DC5917A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43C3F1B-2CDD-4A54-AC16-0DBE48C26E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EBA92D2-7038-4DD7-B780-2E9566057A83}"/>
              </a:ext>
            </a:extLst>
          </p:cNvPr>
          <p:cNvSpPr>
            <a:spLocks noGrp="1"/>
          </p:cNvSpPr>
          <p:nvPr>
            <p:ph type="dt" sz="half" idx="10"/>
          </p:nvPr>
        </p:nvSpPr>
        <p:spPr/>
        <p:txBody>
          <a:bodyPr/>
          <a:lstStyle/>
          <a:p>
            <a:fld id="{CD8DFB88-9893-46F7-B17A-BCF4E4BE3F90}" type="datetimeFigureOut">
              <a:rPr lang="en-GB" smtClean="0"/>
              <a:t>26/03/2021</a:t>
            </a:fld>
            <a:endParaRPr lang="en-GB"/>
          </a:p>
        </p:txBody>
      </p:sp>
      <p:sp>
        <p:nvSpPr>
          <p:cNvPr id="6" name="Footer Placeholder 5">
            <a:extLst>
              <a:ext uri="{FF2B5EF4-FFF2-40B4-BE49-F238E27FC236}">
                <a16:creationId xmlns:a16="http://schemas.microsoft.com/office/drawing/2014/main" id="{C481E7B3-E813-42A0-BA61-D24FEF8BC83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93728B2-8871-491C-BFBA-98C1F8DEE54C}"/>
              </a:ext>
            </a:extLst>
          </p:cNvPr>
          <p:cNvSpPr>
            <a:spLocks noGrp="1"/>
          </p:cNvSpPr>
          <p:nvPr>
            <p:ph type="sldNum" sz="quarter" idx="12"/>
          </p:nvPr>
        </p:nvSpPr>
        <p:spPr/>
        <p:txBody>
          <a:bodyPr/>
          <a:lstStyle/>
          <a:p>
            <a:fld id="{A95628A0-9F54-41DC-B70F-7F616DA2B809}" type="slidenum">
              <a:rPr lang="en-GB" smtClean="0"/>
              <a:t>‹#›</a:t>
            </a:fld>
            <a:endParaRPr lang="en-GB"/>
          </a:p>
        </p:txBody>
      </p:sp>
    </p:spTree>
    <p:extLst>
      <p:ext uri="{BB962C8B-B14F-4D97-AF65-F5344CB8AC3E}">
        <p14:creationId xmlns:p14="http://schemas.microsoft.com/office/powerpoint/2010/main" val="33497693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90337-5A48-4447-8F85-D7F95D14AD2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872C96-11E4-4947-8ACF-859667952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04E6EF-D2B0-44A6-B032-73395825B5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7D83360-232C-42F0-8401-339218018D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0825E7-925C-433A-99A8-1E8DF18C3F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C815F9C-0FA2-4CAF-969B-A8E5A64FA635}"/>
              </a:ext>
            </a:extLst>
          </p:cNvPr>
          <p:cNvSpPr>
            <a:spLocks noGrp="1"/>
          </p:cNvSpPr>
          <p:nvPr>
            <p:ph type="dt" sz="half" idx="10"/>
          </p:nvPr>
        </p:nvSpPr>
        <p:spPr/>
        <p:txBody>
          <a:bodyPr/>
          <a:lstStyle/>
          <a:p>
            <a:fld id="{CD8DFB88-9893-46F7-B17A-BCF4E4BE3F90}" type="datetimeFigureOut">
              <a:rPr lang="en-GB" smtClean="0"/>
              <a:t>26/03/2021</a:t>
            </a:fld>
            <a:endParaRPr lang="en-GB"/>
          </a:p>
        </p:txBody>
      </p:sp>
      <p:sp>
        <p:nvSpPr>
          <p:cNvPr id="8" name="Footer Placeholder 7">
            <a:extLst>
              <a:ext uri="{FF2B5EF4-FFF2-40B4-BE49-F238E27FC236}">
                <a16:creationId xmlns:a16="http://schemas.microsoft.com/office/drawing/2014/main" id="{5E6AC195-B305-4004-949A-B07AAB5F019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77B2246-01CA-41A0-9CC4-3DB919391317}"/>
              </a:ext>
            </a:extLst>
          </p:cNvPr>
          <p:cNvSpPr>
            <a:spLocks noGrp="1"/>
          </p:cNvSpPr>
          <p:nvPr>
            <p:ph type="sldNum" sz="quarter" idx="12"/>
          </p:nvPr>
        </p:nvSpPr>
        <p:spPr/>
        <p:txBody>
          <a:bodyPr/>
          <a:lstStyle/>
          <a:p>
            <a:fld id="{A95628A0-9F54-41DC-B70F-7F616DA2B809}" type="slidenum">
              <a:rPr lang="en-GB" smtClean="0"/>
              <a:t>‹#›</a:t>
            </a:fld>
            <a:endParaRPr lang="en-GB"/>
          </a:p>
        </p:txBody>
      </p:sp>
    </p:spTree>
    <p:extLst>
      <p:ext uri="{BB962C8B-B14F-4D97-AF65-F5344CB8AC3E}">
        <p14:creationId xmlns:p14="http://schemas.microsoft.com/office/powerpoint/2010/main" val="26037955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E128B-BDEA-49B0-879E-30BE2D3C0E1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35238B1-CF12-4D82-AC87-5A9AF2683616}"/>
              </a:ext>
            </a:extLst>
          </p:cNvPr>
          <p:cNvSpPr>
            <a:spLocks noGrp="1"/>
          </p:cNvSpPr>
          <p:nvPr>
            <p:ph type="dt" sz="half" idx="10"/>
          </p:nvPr>
        </p:nvSpPr>
        <p:spPr/>
        <p:txBody>
          <a:bodyPr/>
          <a:lstStyle/>
          <a:p>
            <a:fld id="{CD8DFB88-9893-46F7-B17A-BCF4E4BE3F90}" type="datetimeFigureOut">
              <a:rPr lang="en-GB" smtClean="0"/>
              <a:t>26/03/2021</a:t>
            </a:fld>
            <a:endParaRPr lang="en-GB"/>
          </a:p>
        </p:txBody>
      </p:sp>
      <p:sp>
        <p:nvSpPr>
          <p:cNvPr id="4" name="Footer Placeholder 3">
            <a:extLst>
              <a:ext uri="{FF2B5EF4-FFF2-40B4-BE49-F238E27FC236}">
                <a16:creationId xmlns:a16="http://schemas.microsoft.com/office/drawing/2014/main" id="{0993323E-ECBC-4A03-B99E-E97F494942C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888BA4C-E5D5-4FCF-B549-F487D0219C95}"/>
              </a:ext>
            </a:extLst>
          </p:cNvPr>
          <p:cNvSpPr>
            <a:spLocks noGrp="1"/>
          </p:cNvSpPr>
          <p:nvPr>
            <p:ph type="sldNum" sz="quarter" idx="12"/>
          </p:nvPr>
        </p:nvSpPr>
        <p:spPr/>
        <p:txBody>
          <a:bodyPr/>
          <a:lstStyle/>
          <a:p>
            <a:fld id="{A95628A0-9F54-41DC-B70F-7F616DA2B809}" type="slidenum">
              <a:rPr lang="en-GB" smtClean="0"/>
              <a:t>‹#›</a:t>
            </a:fld>
            <a:endParaRPr lang="en-GB"/>
          </a:p>
        </p:txBody>
      </p:sp>
    </p:spTree>
    <p:extLst>
      <p:ext uri="{BB962C8B-B14F-4D97-AF65-F5344CB8AC3E}">
        <p14:creationId xmlns:p14="http://schemas.microsoft.com/office/powerpoint/2010/main" val="36109505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B595C7-B57C-4489-A7C9-8E270361B247}"/>
              </a:ext>
            </a:extLst>
          </p:cNvPr>
          <p:cNvSpPr>
            <a:spLocks noGrp="1"/>
          </p:cNvSpPr>
          <p:nvPr>
            <p:ph type="dt" sz="half" idx="10"/>
          </p:nvPr>
        </p:nvSpPr>
        <p:spPr/>
        <p:txBody>
          <a:bodyPr/>
          <a:lstStyle/>
          <a:p>
            <a:fld id="{CD8DFB88-9893-46F7-B17A-BCF4E4BE3F90}" type="datetimeFigureOut">
              <a:rPr lang="en-GB" smtClean="0"/>
              <a:t>26/03/2021</a:t>
            </a:fld>
            <a:endParaRPr lang="en-GB"/>
          </a:p>
        </p:txBody>
      </p:sp>
      <p:sp>
        <p:nvSpPr>
          <p:cNvPr id="3" name="Footer Placeholder 2">
            <a:extLst>
              <a:ext uri="{FF2B5EF4-FFF2-40B4-BE49-F238E27FC236}">
                <a16:creationId xmlns:a16="http://schemas.microsoft.com/office/drawing/2014/main" id="{4BCD26FE-9784-4455-A4DD-0C061DE7902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1F16ACA-1B40-4DFA-86A6-39D682ABD6CE}"/>
              </a:ext>
            </a:extLst>
          </p:cNvPr>
          <p:cNvSpPr>
            <a:spLocks noGrp="1"/>
          </p:cNvSpPr>
          <p:nvPr>
            <p:ph type="sldNum" sz="quarter" idx="12"/>
          </p:nvPr>
        </p:nvSpPr>
        <p:spPr/>
        <p:txBody>
          <a:bodyPr/>
          <a:lstStyle/>
          <a:p>
            <a:fld id="{A95628A0-9F54-41DC-B70F-7F616DA2B809}" type="slidenum">
              <a:rPr lang="en-GB" smtClean="0"/>
              <a:t>‹#›</a:t>
            </a:fld>
            <a:endParaRPr lang="en-GB"/>
          </a:p>
        </p:txBody>
      </p:sp>
    </p:spTree>
    <p:extLst>
      <p:ext uri="{BB962C8B-B14F-4D97-AF65-F5344CB8AC3E}">
        <p14:creationId xmlns:p14="http://schemas.microsoft.com/office/powerpoint/2010/main" val="41898490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5DB70-7BA7-496C-B477-326BA34DD8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F9757AB-D8B7-40A4-8E3D-AF71C5306E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F55799B-03FD-4686-9AF7-129DF46F34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CC45F7-ED52-4898-B865-6D740C2784E8}"/>
              </a:ext>
            </a:extLst>
          </p:cNvPr>
          <p:cNvSpPr>
            <a:spLocks noGrp="1"/>
          </p:cNvSpPr>
          <p:nvPr>
            <p:ph type="dt" sz="half" idx="10"/>
          </p:nvPr>
        </p:nvSpPr>
        <p:spPr/>
        <p:txBody>
          <a:bodyPr/>
          <a:lstStyle/>
          <a:p>
            <a:fld id="{CD8DFB88-9893-46F7-B17A-BCF4E4BE3F90}" type="datetimeFigureOut">
              <a:rPr lang="en-GB" smtClean="0"/>
              <a:t>26/03/2021</a:t>
            </a:fld>
            <a:endParaRPr lang="en-GB"/>
          </a:p>
        </p:txBody>
      </p:sp>
      <p:sp>
        <p:nvSpPr>
          <p:cNvPr id="6" name="Footer Placeholder 5">
            <a:extLst>
              <a:ext uri="{FF2B5EF4-FFF2-40B4-BE49-F238E27FC236}">
                <a16:creationId xmlns:a16="http://schemas.microsoft.com/office/drawing/2014/main" id="{33602A64-49A7-462D-8BD1-0E9598E4378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150ED30-43AE-4B99-89EF-7B58C28B6559}"/>
              </a:ext>
            </a:extLst>
          </p:cNvPr>
          <p:cNvSpPr>
            <a:spLocks noGrp="1"/>
          </p:cNvSpPr>
          <p:nvPr>
            <p:ph type="sldNum" sz="quarter" idx="12"/>
          </p:nvPr>
        </p:nvSpPr>
        <p:spPr/>
        <p:txBody>
          <a:bodyPr/>
          <a:lstStyle/>
          <a:p>
            <a:fld id="{A95628A0-9F54-41DC-B70F-7F616DA2B809}" type="slidenum">
              <a:rPr lang="en-GB" smtClean="0"/>
              <a:t>‹#›</a:t>
            </a:fld>
            <a:endParaRPr lang="en-GB"/>
          </a:p>
        </p:txBody>
      </p:sp>
    </p:spTree>
    <p:extLst>
      <p:ext uri="{BB962C8B-B14F-4D97-AF65-F5344CB8AC3E}">
        <p14:creationId xmlns:p14="http://schemas.microsoft.com/office/powerpoint/2010/main" val="552631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16F94-25B1-4842-A2CB-D423D8D882B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700E5B-7F83-4B97-A12C-744ACC6A31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17EF859-0C5A-4BDF-AE1C-6DD6C2CEA7C3}"/>
              </a:ext>
            </a:extLst>
          </p:cNvPr>
          <p:cNvSpPr>
            <a:spLocks noGrp="1"/>
          </p:cNvSpPr>
          <p:nvPr>
            <p:ph type="dt" sz="half" idx="10"/>
          </p:nvPr>
        </p:nvSpPr>
        <p:spPr/>
        <p:txBody>
          <a:bodyPr/>
          <a:lstStyle/>
          <a:p>
            <a:fld id="{489675C5-9D31-45E7-9AAB-E99D6CD32388}" type="datetimeFigureOut">
              <a:rPr lang="en-GB" smtClean="0"/>
              <a:t>26/03/2021</a:t>
            </a:fld>
            <a:endParaRPr lang="en-GB"/>
          </a:p>
        </p:txBody>
      </p:sp>
      <p:sp>
        <p:nvSpPr>
          <p:cNvPr id="5" name="Footer Placeholder 4">
            <a:extLst>
              <a:ext uri="{FF2B5EF4-FFF2-40B4-BE49-F238E27FC236}">
                <a16:creationId xmlns:a16="http://schemas.microsoft.com/office/drawing/2014/main" id="{A3B777E5-9ED5-4F71-9FA6-04508DD8DE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E5410B-4652-4D47-BFC9-E4A0CAB2DD7C}"/>
              </a:ext>
            </a:extLst>
          </p:cNvPr>
          <p:cNvSpPr>
            <a:spLocks noGrp="1"/>
          </p:cNvSpPr>
          <p:nvPr>
            <p:ph type="sldNum" sz="quarter" idx="12"/>
          </p:nvPr>
        </p:nvSpPr>
        <p:spPr/>
        <p:txBody>
          <a:bodyPr/>
          <a:lstStyle/>
          <a:p>
            <a:fld id="{F7509D94-C15B-45B9-80FB-8DB835C0447D}" type="slidenum">
              <a:rPr lang="en-GB" smtClean="0"/>
              <a:t>‹#›</a:t>
            </a:fld>
            <a:endParaRPr lang="en-GB"/>
          </a:p>
        </p:txBody>
      </p:sp>
    </p:spTree>
    <p:extLst>
      <p:ext uri="{BB962C8B-B14F-4D97-AF65-F5344CB8AC3E}">
        <p14:creationId xmlns:p14="http://schemas.microsoft.com/office/powerpoint/2010/main" val="30419233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22F8F-7EB6-4C03-9329-B8CB8B6C7D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386062F-8F56-4402-BBE1-34B8E74FE9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F1399BF-37B0-44E2-B448-74C1225F60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BFE8A2-81E4-41D7-955B-CF186133C5D0}"/>
              </a:ext>
            </a:extLst>
          </p:cNvPr>
          <p:cNvSpPr>
            <a:spLocks noGrp="1"/>
          </p:cNvSpPr>
          <p:nvPr>
            <p:ph type="dt" sz="half" idx="10"/>
          </p:nvPr>
        </p:nvSpPr>
        <p:spPr/>
        <p:txBody>
          <a:bodyPr/>
          <a:lstStyle/>
          <a:p>
            <a:fld id="{CD8DFB88-9893-46F7-B17A-BCF4E4BE3F90}" type="datetimeFigureOut">
              <a:rPr lang="en-GB" smtClean="0"/>
              <a:t>26/03/2021</a:t>
            </a:fld>
            <a:endParaRPr lang="en-GB"/>
          </a:p>
        </p:txBody>
      </p:sp>
      <p:sp>
        <p:nvSpPr>
          <p:cNvPr id="6" name="Footer Placeholder 5">
            <a:extLst>
              <a:ext uri="{FF2B5EF4-FFF2-40B4-BE49-F238E27FC236}">
                <a16:creationId xmlns:a16="http://schemas.microsoft.com/office/drawing/2014/main" id="{0CB491DF-EE99-4066-87D4-FA292F3F6E5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D9BBF8-EE58-4E0B-8240-33942A6B9619}"/>
              </a:ext>
            </a:extLst>
          </p:cNvPr>
          <p:cNvSpPr>
            <a:spLocks noGrp="1"/>
          </p:cNvSpPr>
          <p:nvPr>
            <p:ph type="sldNum" sz="quarter" idx="12"/>
          </p:nvPr>
        </p:nvSpPr>
        <p:spPr/>
        <p:txBody>
          <a:bodyPr/>
          <a:lstStyle/>
          <a:p>
            <a:fld id="{A95628A0-9F54-41DC-B70F-7F616DA2B809}" type="slidenum">
              <a:rPr lang="en-GB" smtClean="0"/>
              <a:t>‹#›</a:t>
            </a:fld>
            <a:endParaRPr lang="en-GB"/>
          </a:p>
        </p:txBody>
      </p:sp>
    </p:spTree>
    <p:extLst>
      <p:ext uri="{BB962C8B-B14F-4D97-AF65-F5344CB8AC3E}">
        <p14:creationId xmlns:p14="http://schemas.microsoft.com/office/powerpoint/2010/main" val="6224402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D7B3B-930F-4DA4-887A-136B2A2E7AA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C4B0C8-FE63-47C1-9A5D-589995FD45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F484F0-5080-42A0-8EF5-4D1CAB7712C7}"/>
              </a:ext>
            </a:extLst>
          </p:cNvPr>
          <p:cNvSpPr>
            <a:spLocks noGrp="1"/>
          </p:cNvSpPr>
          <p:nvPr>
            <p:ph type="dt" sz="half" idx="10"/>
          </p:nvPr>
        </p:nvSpPr>
        <p:spPr/>
        <p:txBody>
          <a:bodyPr/>
          <a:lstStyle/>
          <a:p>
            <a:fld id="{CD8DFB88-9893-46F7-B17A-BCF4E4BE3F90}" type="datetimeFigureOut">
              <a:rPr lang="en-GB" smtClean="0"/>
              <a:t>26/03/2021</a:t>
            </a:fld>
            <a:endParaRPr lang="en-GB"/>
          </a:p>
        </p:txBody>
      </p:sp>
      <p:sp>
        <p:nvSpPr>
          <p:cNvPr id="5" name="Footer Placeholder 4">
            <a:extLst>
              <a:ext uri="{FF2B5EF4-FFF2-40B4-BE49-F238E27FC236}">
                <a16:creationId xmlns:a16="http://schemas.microsoft.com/office/drawing/2014/main" id="{D907C256-3286-49E2-B599-0D078403E7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7DD5BD-0CD8-46A5-9C89-1B9F5D46FD0E}"/>
              </a:ext>
            </a:extLst>
          </p:cNvPr>
          <p:cNvSpPr>
            <a:spLocks noGrp="1"/>
          </p:cNvSpPr>
          <p:nvPr>
            <p:ph type="sldNum" sz="quarter" idx="12"/>
          </p:nvPr>
        </p:nvSpPr>
        <p:spPr/>
        <p:txBody>
          <a:bodyPr/>
          <a:lstStyle/>
          <a:p>
            <a:fld id="{A95628A0-9F54-41DC-B70F-7F616DA2B809}" type="slidenum">
              <a:rPr lang="en-GB" smtClean="0"/>
              <a:t>‹#›</a:t>
            </a:fld>
            <a:endParaRPr lang="en-GB"/>
          </a:p>
        </p:txBody>
      </p:sp>
    </p:spTree>
    <p:extLst>
      <p:ext uri="{BB962C8B-B14F-4D97-AF65-F5344CB8AC3E}">
        <p14:creationId xmlns:p14="http://schemas.microsoft.com/office/powerpoint/2010/main" val="19450546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D77851-46B6-4F1A-A78D-EA1F5738612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70818CC-DF8B-4936-A225-FA33DEE527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772E13-1084-42D8-A626-C6163614264B}"/>
              </a:ext>
            </a:extLst>
          </p:cNvPr>
          <p:cNvSpPr>
            <a:spLocks noGrp="1"/>
          </p:cNvSpPr>
          <p:nvPr>
            <p:ph type="dt" sz="half" idx="10"/>
          </p:nvPr>
        </p:nvSpPr>
        <p:spPr/>
        <p:txBody>
          <a:bodyPr/>
          <a:lstStyle/>
          <a:p>
            <a:fld id="{CD8DFB88-9893-46F7-B17A-BCF4E4BE3F90}" type="datetimeFigureOut">
              <a:rPr lang="en-GB" smtClean="0"/>
              <a:t>26/03/2021</a:t>
            </a:fld>
            <a:endParaRPr lang="en-GB"/>
          </a:p>
        </p:txBody>
      </p:sp>
      <p:sp>
        <p:nvSpPr>
          <p:cNvPr id="5" name="Footer Placeholder 4">
            <a:extLst>
              <a:ext uri="{FF2B5EF4-FFF2-40B4-BE49-F238E27FC236}">
                <a16:creationId xmlns:a16="http://schemas.microsoft.com/office/drawing/2014/main" id="{27E778A2-2ACE-46BB-92B5-93CC491D6B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40616D-A42C-4E51-8180-705339AB4BDB}"/>
              </a:ext>
            </a:extLst>
          </p:cNvPr>
          <p:cNvSpPr>
            <a:spLocks noGrp="1"/>
          </p:cNvSpPr>
          <p:nvPr>
            <p:ph type="sldNum" sz="quarter" idx="12"/>
          </p:nvPr>
        </p:nvSpPr>
        <p:spPr/>
        <p:txBody>
          <a:bodyPr/>
          <a:lstStyle/>
          <a:p>
            <a:fld id="{A95628A0-9F54-41DC-B70F-7F616DA2B809}" type="slidenum">
              <a:rPr lang="en-GB" smtClean="0"/>
              <a:t>‹#›</a:t>
            </a:fld>
            <a:endParaRPr lang="en-GB"/>
          </a:p>
        </p:txBody>
      </p:sp>
    </p:spTree>
    <p:extLst>
      <p:ext uri="{BB962C8B-B14F-4D97-AF65-F5344CB8AC3E}">
        <p14:creationId xmlns:p14="http://schemas.microsoft.com/office/powerpoint/2010/main" val="3814681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13F19-2E27-41DE-A21B-199BD01EE3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520FD9A-5EBB-4CD7-BAB8-ED56136B24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73F4B2-4FDF-4B9D-A59E-C0B0B8B344F9}"/>
              </a:ext>
            </a:extLst>
          </p:cNvPr>
          <p:cNvSpPr>
            <a:spLocks noGrp="1"/>
          </p:cNvSpPr>
          <p:nvPr>
            <p:ph type="dt" sz="half" idx="10"/>
          </p:nvPr>
        </p:nvSpPr>
        <p:spPr/>
        <p:txBody>
          <a:bodyPr/>
          <a:lstStyle/>
          <a:p>
            <a:fld id="{489675C5-9D31-45E7-9AAB-E99D6CD32388}" type="datetimeFigureOut">
              <a:rPr lang="en-GB" smtClean="0"/>
              <a:t>26/03/2021</a:t>
            </a:fld>
            <a:endParaRPr lang="en-GB"/>
          </a:p>
        </p:txBody>
      </p:sp>
      <p:sp>
        <p:nvSpPr>
          <p:cNvPr id="5" name="Footer Placeholder 4">
            <a:extLst>
              <a:ext uri="{FF2B5EF4-FFF2-40B4-BE49-F238E27FC236}">
                <a16:creationId xmlns:a16="http://schemas.microsoft.com/office/drawing/2014/main" id="{26761D1A-98AD-45BA-9030-F48A65B355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2140BF-748C-447C-AB86-5A70D464F88C}"/>
              </a:ext>
            </a:extLst>
          </p:cNvPr>
          <p:cNvSpPr>
            <a:spLocks noGrp="1"/>
          </p:cNvSpPr>
          <p:nvPr>
            <p:ph type="sldNum" sz="quarter" idx="12"/>
          </p:nvPr>
        </p:nvSpPr>
        <p:spPr/>
        <p:txBody>
          <a:bodyPr/>
          <a:lstStyle/>
          <a:p>
            <a:fld id="{F7509D94-C15B-45B9-80FB-8DB835C0447D}" type="slidenum">
              <a:rPr lang="en-GB" smtClean="0"/>
              <a:t>‹#›</a:t>
            </a:fld>
            <a:endParaRPr lang="en-GB"/>
          </a:p>
        </p:txBody>
      </p:sp>
    </p:spTree>
    <p:extLst>
      <p:ext uri="{BB962C8B-B14F-4D97-AF65-F5344CB8AC3E}">
        <p14:creationId xmlns:p14="http://schemas.microsoft.com/office/powerpoint/2010/main" val="2476798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F2C60-6769-4862-92DD-AF8F505D57A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4A6E85E-3C95-47B6-B28C-A81055C539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9EACB1A-0454-4CB0-8089-D7A02F654E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2C3C27E-D943-499E-9568-BCD835E846B1}"/>
              </a:ext>
            </a:extLst>
          </p:cNvPr>
          <p:cNvSpPr>
            <a:spLocks noGrp="1"/>
          </p:cNvSpPr>
          <p:nvPr>
            <p:ph type="dt" sz="half" idx="10"/>
          </p:nvPr>
        </p:nvSpPr>
        <p:spPr/>
        <p:txBody>
          <a:bodyPr/>
          <a:lstStyle/>
          <a:p>
            <a:fld id="{489675C5-9D31-45E7-9AAB-E99D6CD32388}" type="datetimeFigureOut">
              <a:rPr lang="en-GB" smtClean="0"/>
              <a:t>26/03/2021</a:t>
            </a:fld>
            <a:endParaRPr lang="en-GB"/>
          </a:p>
        </p:txBody>
      </p:sp>
      <p:sp>
        <p:nvSpPr>
          <p:cNvPr id="6" name="Footer Placeholder 5">
            <a:extLst>
              <a:ext uri="{FF2B5EF4-FFF2-40B4-BE49-F238E27FC236}">
                <a16:creationId xmlns:a16="http://schemas.microsoft.com/office/drawing/2014/main" id="{A3AC21AC-090B-4550-BDB8-EF7CD5E466F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EE3B37A-C887-4592-ADB1-6F9946DFECFA}"/>
              </a:ext>
            </a:extLst>
          </p:cNvPr>
          <p:cNvSpPr>
            <a:spLocks noGrp="1"/>
          </p:cNvSpPr>
          <p:nvPr>
            <p:ph type="sldNum" sz="quarter" idx="12"/>
          </p:nvPr>
        </p:nvSpPr>
        <p:spPr/>
        <p:txBody>
          <a:bodyPr/>
          <a:lstStyle/>
          <a:p>
            <a:fld id="{F7509D94-C15B-45B9-80FB-8DB835C0447D}" type="slidenum">
              <a:rPr lang="en-GB" smtClean="0"/>
              <a:t>‹#›</a:t>
            </a:fld>
            <a:endParaRPr lang="en-GB"/>
          </a:p>
        </p:txBody>
      </p:sp>
    </p:spTree>
    <p:extLst>
      <p:ext uri="{BB962C8B-B14F-4D97-AF65-F5344CB8AC3E}">
        <p14:creationId xmlns:p14="http://schemas.microsoft.com/office/powerpoint/2010/main" val="2755544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821A7-8FB4-423C-8916-CB88A0D767E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63750A4-DD23-4B1D-B102-3840512FED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14C6F9-270E-4B91-8365-BAC7BD16A9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A756FC9-41CB-464A-B551-78E0C92236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42340C-AAFA-4CDF-A754-CEC407F315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503F217-76F0-474E-8071-569119E4462C}"/>
              </a:ext>
            </a:extLst>
          </p:cNvPr>
          <p:cNvSpPr>
            <a:spLocks noGrp="1"/>
          </p:cNvSpPr>
          <p:nvPr>
            <p:ph type="dt" sz="half" idx="10"/>
          </p:nvPr>
        </p:nvSpPr>
        <p:spPr/>
        <p:txBody>
          <a:bodyPr/>
          <a:lstStyle/>
          <a:p>
            <a:fld id="{489675C5-9D31-45E7-9AAB-E99D6CD32388}" type="datetimeFigureOut">
              <a:rPr lang="en-GB" smtClean="0"/>
              <a:t>26/03/2021</a:t>
            </a:fld>
            <a:endParaRPr lang="en-GB"/>
          </a:p>
        </p:txBody>
      </p:sp>
      <p:sp>
        <p:nvSpPr>
          <p:cNvPr id="8" name="Footer Placeholder 7">
            <a:extLst>
              <a:ext uri="{FF2B5EF4-FFF2-40B4-BE49-F238E27FC236}">
                <a16:creationId xmlns:a16="http://schemas.microsoft.com/office/drawing/2014/main" id="{B6E38040-22CB-454B-BD37-7CF69C69C06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55ECE95-8BFA-450A-A72A-875572FC702A}"/>
              </a:ext>
            </a:extLst>
          </p:cNvPr>
          <p:cNvSpPr>
            <a:spLocks noGrp="1"/>
          </p:cNvSpPr>
          <p:nvPr>
            <p:ph type="sldNum" sz="quarter" idx="12"/>
          </p:nvPr>
        </p:nvSpPr>
        <p:spPr/>
        <p:txBody>
          <a:bodyPr/>
          <a:lstStyle/>
          <a:p>
            <a:fld id="{F7509D94-C15B-45B9-80FB-8DB835C0447D}" type="slidenum">
              <a:rPr lang="en-GB" smtClean="0"/>
              <a:t>‹#›</a:t>
            </a:fld>
            <a:endParaRPr lang="en-GB"/>
          </a:p>
        </p:txBody>
      </p:sp>
    </p:spTree>
    <p:extLst>
      <p:ext uri="{BB962C8B-B14F-4D97-AF65-F5344CB8AC3E}">
        <p14:creationId xmlns:p14="http://schemas.microsoft.com/office/powerpoint/2010/main" val="254866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9C15C-EA3E-44C7-911E-5FB83F7549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0BFA92F-B28A-4BBA-BBF4-225AF0CC1F64}"/>
              </a:ext>
            </a:extLst>
          </p:cNvPr>
          <p:cNvSpPr>
            <a:spLocks noGrp="1"/>
          </p:cNvSpPr>
          <p:nvPr>
            <p:ph type="dt" sz="half" idx="10"/>
          </p:nvPr>
        </p:nvSpPr>
        <p:spPr/>
        <p:txBody>
          <a:bodyPr/>
          <a:lstStyle/>
          <a:p>
            <a:fld id="{489675C5-9D31-45E7-9AAB-E99D6CD32388}" type="datetimeFigureOut">
              <a:rPr lang="en-GB" smtClean="0"/>
              <a:t>26/03/2021</a:t>
            </a:fld>
            <a:endParaRPr lang="en-GB"/>
          </a:p>
        </p:txBody>
      </p:sp>
      <p:sp>
        <p:nvSpPr>
          <p:cNvPr id="4" name="Footer Placeholder 3">
            <a:extLst>
              <a:ext uri="{FF2B5EF4-FFF2-40B4-BE49-F238E27FC236}">
                <a16:creationId xmlns:a16="http://schemas.microsoft.com/office/drawing/2014/main" id="{8985F092-362A-4CCF-8FAE-7D8F03411A5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1362490-FF34-4992-B3DA-A53E055EC6E9}"/>
              </a:ext>
            </a:extLst>
          </p:cNvPr>
          <p:cNvSpPr>
            <a:spLocks noGrp="1"/>
          </p:cNvSpPr>
          <p:nvPr>
            <p:ph type="sldNum" sz="quarter" idx="12"/>
          </p:nvPr>
        </p:nvSpPr>
        <p:spPr/>
        <p:txBody>
          <a:bodyPr/>
          <a:lstStyle/>
          <a:p>
            <a:fld id="{F7509D94-C15B-45B9-80FB-8DB835C0447D}" type="slidenum">
              <a:rPr lang="en-GB" smtClean="0"/>
              <a:t>‹#›</a:t>
            </a:fld>
            <a:endParaRPr lang="en-GB"/>
          </a:p>
        </p:txBody>
      </p:sp>
    </p:spTree>
    <p:extLst>
      <p:ext uri="{BB962C8B-B14F-4D97-AF65-F5344CB8AC3E}">
        <p14:creationId xmlns:p14="http://schemas.microsoft.com/office/powerpoint/2010/main" val="1608225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ECBF07-80DC-4ECE-8CCA-F2E401ACE3A4}"/>
              </a:ext>
            </a:extLst>
          </p:cNvPr>
          <p:cNvSpPr>
            <a:spLocks noGrp="1"/>
          </p:cNvSpPr>
          <p:nvPr>
            <p:ph type="dt" sz="half" idx="10"/>
          </p:nvPr>
        </p:nvSpPr>
        <p:spPr/>
        <p:txBody>
          <a:bodyPr/>
          <a:lstStyle/>
          <a:p>
            <a:fld id="{489675C5-9D31-45E7-9AAB-E99D6CD32388}" type="datetimeFigureOut">
              <a:rPr lang="en-GB" smtClean="0"/>
              <a:t>26/03/2021</a:t>
            </a:fld>
            <a:endParaRPr lang="en-GB"/>
          </a:p>
        </p:txBody>
      </p:sp>
      <p:sp>
        <p:nvSpPr>
          <p:cNvPr id="3" name="Footer Placeholder 2">
            <a:extLst>
              <a:ext uri="{FF2B5EF4-FFF2-40B4-BE49-F238E27FC236}">
                <a16:creationId xmlns:a16="http://schemas.microsoft.com/office/drawing/2014/main" id="{83943101-0772-472D-A406-E6B4DAA184D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A5DD0F5-BC41-42A3-B6F6-EF4D5841B920}"/>
              </a:ext>
            </a:extLst>
          </p:cNvPr>
          <p:cNvSpPr>
            <a:spLocks noGrp="1"/>
          </p:cNvSpPr>
          <p:nvPr>
            <p:ph type="sldNum" sz="quarter" idx="12"/>
          </p:nvPr>
        </p:nvSpPr>
        <p:spPr/>
        <p:txBody>
          <a:bodyPr/>
          <a:lstStyle/>
          <a:p>
            <a:fld id="{F7509D94-C15B-45B9-80FB-8DB835C0447D}" type="slidenum">
              <a:rPr lang="en-GB" smtClean="0"/>
              <a:t>‹#›</a:t>
            </a:fld>
            <a:endParaRPr lang="en-GB"/>
          </a:p>
        </p:txBody>
      </p:sp>
    </p:spTree>
    <p:extLst>
      <p:ext uri="{BB962C8B-B14F-4D97-AF65-F5344CB8AC3E}">
        <p14:creationId xmlns:p14="http://schemas.microsoft.com/office/powerpoint/2010/main" val="730553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54FE-131F-485F-B966-079533EDFA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86B8238-FADD-4E75-A3DF-2C4B9A2434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04DC5C4-3088-4C15-BBF3-9B38C58ABA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AF31A6-B397-473A-8C00-789519DE9B80}"/>
              </a:ext>
            </a:extLst>
          </p:cNvPr>
          <p:cNvSpPr>
            <a:spLocks noGrp="1"/>
          </p:cNvSpPr>
          <p:nvPr>
            <p:ph type="dt" sz="half" idx="10"/>
          </p:nvPr>
        </p:nvSpPr>
        <p:spPr/>
        <p:txBody>
          <a:bodyPr/>
          <a:lstStyle/>
          <a:p>
            <a:fld id="{489675C5-9D31-45E7-9AAB-E99D6CD32388}" type="datetimeFigureOut">
              <a:rPr lang="en-GB" smtClean="0"/>
              <a:t>26/03/2021</a:t>
            </a:fld>
            <a:endParaRPr lang="en-GB"/>
          </a:p>
        </p:txBody>
      </p:sp>
      <p:sp>
        <p:nvSpPr>
          <p:cNvPr id="6" name="Footer Placeholder 5">
            <a:extLst>
              <a:ext uri="{FF2B5EF4-FFF2-40B4-BE49-F238E27FC236}">
                <a16:creationId xmlns:a16="http://schemas.microsoft.com/office/drawing/2014/main" id="{609B30F0-2F90-4253-9B12-0986A6D8D6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70FB33-1770-408B-AE5A-A43825A8EE4B}"/>
              </a:ext>
            </a:extLst>
          </p:cNvPr>
          <p:cNvSpPr>
            <a:spLocks noGrp="1"/>
          </p:cNvSpPr>
          <p:nvPr>
            <p:ph type="sldNum" sz="quarter" idx="12"/>
          </p:nvPr>
        </p:nvSpPr>
        <p:spPr/>
        <p:txBody>
          <a:bodyPr/>
          <a:lstStyle/>
          <a:p>
            <a:fld id="{F7509D94-C15B-45B9-80FB-8DB835C0447D}" type="slidenum">
              <a:rPr lang="en-GB" smtClean="0"/>
              <a:t>‹#›</a:t>
            </a:fld>
            <a:endParaRPr lang="en-GB"/>
          </a:p>
        </p:txBody>
      </p:sp>
    </p:spTree>
    <p:extLst>
      <p:ext uri="{BB962C8B-B14F-4D97-AF65-F5344CB8AC3E}">
        <p14:creationId xmlns:p14="http://schemas.microsoft.com/office/powerpoint/2010/main" val="2930263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643-6D53-4C82-B197-7F013E1DC2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ADF2CF9-B1D0-4FCC-8D2F-C4E32B2F48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3D3DBD4-4B9E-40BD-95B1-45CA843093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E01074-5AFC-4B61-BB54-435D9FF7665B}"/>
              </a:ext>
            </a:extLst>
          </p:cNvPr>
          <p:cNvSpPr>
            <a:spLocks noGrp="1"/>
          </p:cNvSpPr>
          <p:nvPr>
            <p:ph type="dt" sz="half" idx="10"/>
          </p:nvPr>
        </p:nvSpPr>
        <p:spPr/>
        <p:txBody>
          <a:bodyPr/>
          <a:lstStyle/>
          <a:p>
            <a:fld id="{489675C5-9D31-45E7-9AAB-E99D6CD32388}" type="datetimeFigureOut">
              <a:rPr lang="en-GB" smtClean="0"/>
              <a:t>26/03/2021</a:t>
            </a:fld>
            <a:endParaRPr lang="en-GB"/>
          </a:p>
        </p:txBody>
      </p:sp>
      <p:sp>
        <p:nvSpPr>
          <p:cNvPr id="6" name="Footer Placeholder 5">
            <a:extLst>
              <a:ext uri="{FF2B5EF4-FFF2-40B4-BE49-F238E27FC236}">
                <a16:creationId xmlns:a16="http://schemas.microsoft.com/office/drawing/2014/main" id="{339D6A52-1ED6-44D3-B34C-52B935DD15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6E64CF8-1FFD-4D59-A578-DD818A547B18}"/>
              </a:ext>
            </a:extLst>
          </p:cNvPr>
          <p:cNvSpPr>
            <a:spLocks noGrp="1"/>
          </p:cNvSpPr>
          <p:nvPr>
            <p:ph type="sldNum" sz="quarter" idx="12"/>
          </p:nvPr>
        </p:nvSpPr>
        <p:spPr/>
        <p:txBody>
          <a:bodyPr/>
          <a:lstStyle/>
          <a:p>
            <a:fld id="{F7509D94-C15B-45B9-80FB-8DB835C0447D}" type="slidenum">
              <a:rPr lang="en-GB" smtClean="0"/>
              <a:t>‹#›</a:t>
            </a:fld>
            <a:endParaRPr lang="en-GB"/>
          </a:p>
        </p:txBody>
      </p:sp>
    </p:spTree>
    <p:extLst>
      <p:ext uri="{BB962C8B-B14F-4D97-AF65-F5344CB8AC3E}">
        <p14:creationId xmlns:p14="http://schemas.microsoft.com/office/powerpoint/2010/main" val="612348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0DBD34-6433-4D0B-9AAD-B1E53ABDEB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4E88856-C385-4E4B-9A60-73FAE685D5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667FB2-8357-4800-AD2D-99CA7464B0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9675C5-9D31-45E7-9AAB-E99D6CD32388}" type="datetimeFigureOut">
              <a:rPr lang="en-GB" smtClean="0"/>
              <a:t>26/03/2021</a:t>
            </a:fld>
            <a:endParaRPr lang="en-GB"/>
          </a:p>
        </p:txBody>
      </p:sp>
      <p:sp>
        <p:nvSpPr>
          <p:cNvPr id="5" name="Footer Placeholder 4">
            <a:extLst>
              <a:ext uri="{FF2B5EF4-FFF2-40B4-BE49-F238E27FC236}">
                <a16:creationId xmlns:a16="http://schemas.microsoft.com/office/drawing/2014/main" id="{B553205C-F8AD-410C-B65A-2889333135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0BE4785-70EC-49DB-A661-6C1ED31517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509D94-C15B-45B9-80FB-8DB835C0447D}" type="slidenum">
              <a:rPr lang="en-GB" smtClean="0"/>
              <a:t>‹#›</a:t>
            </a:fld>
            <a:endParaRPr lang="en-GB"/>
          </a:p>
        </p:txBody>
      </p:sp>
    </p:spTree>
    <p:extLst>
      <p:ext uri="{BB962C8B-B14F-4D97-AF65-F5344CB8AC3E}">
        <p14:creationId xmlns:p14="http://schemas.microsoft.com/office/powerpoint/2010/main" val="3919008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A861A1-EBFB-4D52-A700-E77A919A16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DD9E45-4F71-4608-96C0-93EB052DB9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3328A3D-5976-4EBF-893C-0D3075FD55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8DFB88-9893-46F7-B17A-BCF4E4BE3F90}" type="datetimeFigureOut">
              <a:rPr lang="en-GB" smtClean="0"/>
              <a:t>26/03/2021</a:t>
            </a:fld>
            <a:endParaRPr lang="en-GB"/>
          </a:p>
        </p:txBody>
      </p:sp>
      <p:sp>
        <p:nvSpPr>
          <p:cNvPr id="5" name="Footer Placeholder 4">
            <a:extLst>
              <a:ext uri="{FF2B5EF4-FFF2-40B4-BE49-F238E27FC236}">
                <a16:creationId xmlns:a16="http://schemas.microsoft.com/office/drawing/2014/main" id="{4AE93C84-6279-4F33-9598-AE86C23989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CF7AF04-D7BF-4082-B934-19CFD190A2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5628A0-9F54-41DC-B70F-7F616DA2B809}" type="slidenum">
              <a:rPr lang="en-GB" smtClean="0"/>
              <a:t>‹#›</a:t>
            </a:fld>
            <a:endParaRPr lang="en-GB"/>
          </a:p>
        </p:txBody>
      </p:sp>
    </p:spTree>
    <p:extLst>
      <p:ext uri="{BB962C8B-B14F-4D97-AF65-F5344CB8AC3E}">
        <p14:creationId xmlns:p14="http://schemas.microsoft.com/office/powerpoint/2010/main" val="25974455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hyperlink" Target="https://www.eis.org.uk/Content/images/corona/Briefing%20on%20June%20Deployment.pdf" TargetMode="External"/><Relationship Id="rId2" Type="http://schemas.openxmlformats.org/officeDocument/2006/relationships/hyperlink" Target="https://www.eis.org.uk/Education-Advice/EducationRecovery" TargetMode="External"/><Relationship Id="rId1" Type="http://schemas.openxmlformats.org/officeDocument/2006/relationships/slideLayout" Target="../slideLayouts/slideLayout2.xml"/><Relationship Id="rId6" Type="http://schemas.openxmlformats.org/officeDocument/2006/relationships/hyperlink" Target="https://www.eis.org.uk/Health-And-Safety-Advice/SchoolHeating" TargetMode="External"/><Relationship Id="rId5" Type="http://schemas.openxmlformats.org/officeDocument/2006/relationships/hyperlink" Target="https://www.eis.org.uk/Education-Advice/Blendedremotelearning" TargetMode="External"/><Relationship Id="rId4" Type="http://schemas.openxmlformats.org/officeDocument/2006/relationships/hyperlink" Target="https://www.gov.scot/publications/coronavirus-covid-19-guidance-on-schools-reopening/"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s://www.eis.org.uk/Content/images/corona/Guidance%20and%20RA%20Checklist.pdf"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s://www.nhs.uk/conditions/coronavirus-covid-19/people-at-higher-risk/whos-at-higher-risk-from-coronavirus/" TargetMode="External"/><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hyperlink" Target="https://www.eis.org.uk/Coronavirus/BAMEGuidanc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eis.org.uk/Coronavirus/Directory" TargetMode="External"/><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3918A-243C-4F35-9815-461AA5D1E465}"/>
              </a:ext>
            </a:extLst>
          </p:cNvPr>
          <p:cNvSpPr>
            <a:spLocks noGrp="1"/>
          </p:cNvSpPr>
          <p:nvPr>
            <p:ph type="ctrTitle"/>
          </p:nvPr>
        </p:nvSpPr>
        <p:spPr>
          <a:xfrm>
            <a:off x="1661909" y="2117704"/>
            <a:ext cx="8494462" cy="4295420"/>
          </a:xfrm>
        </p:spPr>
        <p:txBody>
          <a:bodyPr anchor="ctr">
            <a:normAutofit/>
          </a:bodyPr>
          <a:lstStyle/>
          <a:p>
            <a:r>
              <a:rPr lang="en-GB" sz="4000" b="1" dirty="0">
                <a:latin typeface="Arial" panose="020B0604020202020204" pitchFamily="34" charset="0"/>
                <a:cs typeface="Arial" panose="020B0604020202020204" pitchFamily="34" charset="0"/>
              </a:rPr>
              <a:t>Negotiating Your Health &amp; Safety:</a:t>
            </a:r>
            <a:br>
              <a:rPr lang="en-GB" sz="4000" b="1" dirty="0">
                <a:latin typeface="Arial" panose="020B0604020202020204" pitchFamily="34" charset="0"/>
                <a:cs typeface="Arial" panose="020B0604020202020204" pitchFamily="34" charset="0"/>
              </a:rPr>
            </a:br>
            <a:br>
              <a:rPr lang="en-GB" sz="4000" b="1" dirty="0">
                <a:latin typeface="Arial" panose="020B0604020202020204" pitchFamily="34" charset="0"/>
                <a:cs typeface="Arial" panose="020B0604020202020204" pitchFamily="34" charset="0"/>
              </a:rPr>
            </a:br>
            <a:r>
              <a:rPr lang="en-GB" sz="4000" b="1" dirty="0">
                <a:latin typeface="Arial" panose="020B0604020202020204" pitchFamily="34" charset="0"/>
                <a:cs typeface="Arial" panose="020B0604020202020204" pitchFamily="34" charset="0"/>
              </a:rPr>
              <a:t>Refresher Collective Response to COVID-19</a:t>
            </a:r>
            <a:br>
              <a:rPr lang="en-GB" sz="4000" dirty="0"/>
            </a:br>
            <a:br>
              <a:rPr lang="en-GB" sz="4000" dirty="0"/>
            </a:b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March 2021</a:t>
            </a:r>
          </a:p>
        </p:txBody>
      </p:sp>
      <p:pic>
        <p:nvPicPr>
          <p:cNvPr id="9" name="Picture 8">
            <a:extLst>
              <a:ext uri="{FF2B5EF4-FFF2-40B4-BE49-F238E27FC236}">
                <a16:creationId xmlns:a16="http://schemas.microsoft.com/office/drawing/2014/main" id="{7B6D130C-524B-4B45-A08A-E810C2354D01}"/>
              </a:ext>
            </a:extLst>
          </p:cNvPr>
          <p:cNvPicPr>
            <a:picLocks noChangeAspect="1"/>
          </p:cNvPicPr>
          <p:nvPr/>
        </p:nvPicPr>
        <p:blipFill>
          <a:blip r:embed="rId3"/>
          <a:stretch>
            <a:fillRect/>
          </a:stretch>
        </p:blipFill>
        <p:spPr>
          <a:xfrm>
            <a:off x="1899700" y="444876"/>
            <a:ext cx="8206184" cy="1621973"/>
          </a:xfrm>
          <a:prstGeom prst="rect">
            <a:avLst/>
          </a:prstGeom>
        </p:spPr>
      </p:pic>
    </p:spTree>
    <p:extLst>
      <p:ext uri="{BB962C8B-B14F-4D97-AF65-F5344CB8AC3E}">
        <p14:creationId xmlns:p14="http://schemas.microsoft.com/office/powerpoint/2010/main" val="2190331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C8441-DB00-473D-B5EB-AF7A98E8A2B3}"/>
              </a:ext>
            </a:extLst>
          </p:cNvPr>
          <p:cNvSpPr>
            <a:spLocks noGrp="1"/>
          </p:cNvSpPr>
          <p:nvPr>
            <p:ph type="title"/>
          </p:nvPr>
        </p:nvSpPr>
        <p:spPr>
          <a:xfrm>
            <a:off x="789214" y="365125"/>
            <a:ext cx="10564586" cy="1325563"/>
          </a:xfrm>
        </p:spPr>
        <p:txBody>
          <a:bodyPr>
            <a:normAutofit fontScale="90000"/>
          </a:bodyPr>
          <a:lstStyle/>
          <a:p>
            <a:r>
              <a:rPr lang="en-GB" b="1" dirty="0">
                <a:latin typeface="Arial" panose="020B0604020202020204" pitchFamily="34" charset="0"/>
                <a:cs typeface="Arial" panose="020B0604020202020204" pitchFamily="34" charset="0"/>
              </a:rPr>
              <a:t>3. Agreeing and Implementing Risk Assessment</a:t>
            </a:r>
            <a:br>
              <a:rPr lang="en-GB" sz="3000" dirty="0"/>
            </a:br>
            <a:endParaRPr lang="en-GB" sz="3000" dirty="0"/>
          </a:p>
        </p:txBody>
      </p:sp>
      <p:sp>
        <p:nvSpPr>
          <p:cNvPr id="20" name="Rectangle 9">
            <a:extLst>
              <a:ext uri="{FF2B5EF4-FFF2-40B4-BE49-F238E27FC236}">
                <a16:creationId xmlns:a16="http://schemas.microsoft.com/office/drawing/2014/main" id="{5DD103AA-7536-490B-973F-73CA63A7E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032938" y="-6032938"/>
            <a:ext cx="126124" cy="12192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1" name="Content Placeholder 2">
            <a:extLst>
              <a:ext uri="{FF2B5EF4-FFF2-40B4-BE49-F238E27FC236}">
                <a16:creationId xmlns:a16="http://schemas.microsoft.com/office/drawing/2014/main" id="{93A723A8-0CA6-41F0-8AE5-CFD94C6E5821}"/>
              </a:ext>
            </a:extLst>
          </p:cNvPr>
          <p:cNvSpPr>
            <a:spLocks noGrp="1"/>
          </p:cNvSpPr>
          <p:nvPr>
            <p:ph idx="1"/>
          </p:nvPr>
        </p:nvSpPr>
        <p:spPr>
          <a:xfrm>
            <a:off x="838200" y="1825625"/>
            <a:ext cx="10515600" cy="4351338"/>
          </a:xfrm>
        </p:spPr>
        <p:txBody>
          <a:bodyPr>
            <a:normAutofit/>
          </a:bodyPr>
          <a:lstStyle/>
          <a:p>
            <a:pPr lvl="0"/>
            <a:r>
              <a:rPr lang="en-GB" dirty="0"/>
              <a:t>Share, Consult, Record and Review. Remember the employer is responsible for the RA. The union should be consulted and have open access to the whole process.</a:t>
            </a:r>
          </a:p>
          <a:p>
            <a:pPr lvl="0"/>
            <a:r>
              <a:rPr lang="en-GB" dirty="0"/>
              <a:t>Speak to HT</a:t>
            </a:r>
          </a:p>
          <a:p>
            <a:pPr lvl="0"/>
            <a:r>
              <a:rPr lang="en-GB" dirty="0"/>
              <a:t>Only indicate you are content with the Risk Assessment and Plan if you are comfortable that all your concerns have been answered. </a:t>
            </a:r>
          </a:p>
          <a:p>
            <a:pPr lvl="0"/>
            <a:r>
              <a:rPr lang="en-GB" dirty="0"/>
              <a:t>Speak to your Local Association Secretary or Area Officer for advice. </a:t>
            </a:r>
          </a:p>
          <a:p>
            <a:endParaRPr lang="en-GB" dirty="0"/>
          </a:p>
          <a:p>
            <a:endParaRPr lang="en-GB" dirty="0"/>
          </a:p>
        </p:txBody>
      </p:sp>
      <p:sp>
        <p:nvSpPr>
          <p:cNvPr id="39" name="Content Placeholder 2">
            <a:extLst>
              <a:ext uri="{FF2B5EF4-FFF2-40B4-BE49-F238E27FC236}">
                <a16:creationId xmlns:a16="http://schemas.microsoft.com/office/drawing/2014/main" id="{C80E479F-5295-4CF6-875B-91E273457919}"/>
              </a:ext>
            </a:extLst>
          </p:cNvPr>
          <p:cNvSpPr txBox="1">
            <a:spLocks/>
          </p:cNvSpPr>
          <p:nvPr/>
        </p:nvSpPr>
        <p:spPr>
          <a:xfrm>
            <a:off x="740229" y="4767944"/>
            <a:ext cx="10515600" cy="149843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3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Continually review and assess the health of your workplace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EB27163B-8659-452A-B424-8A972B701379}"/>
              </a:ext>
            </a:extLst>
          </p:cNvPr>
          <p:cNvPicPr>
            <a:picLocks noChangeAspect="1"/>
          </p:cNvPicPr>
          <p:nvPr/>
        </p:nvPicPr>
        <p:blipFill>
          <a:blip r:embed="rId3"/>
          <a:stretch>
            <a:fillRect/>
          </a:stretch>
        </p:blipFill>
        <p:spPr>
          <a:xfrm>
            <a:off x="10527814" y="5167312"/>
            <a:ext cx="1187936" cy="1325563"/>
          </a:xfrm>
          <a:prstGeom prst="rect">
            <a:avLst/>
          </a:prstGeom>
        </p:spPr>
      </p:pic>
    </p:spTree>
    <p:extLst>
      <p:ext uri="{BB962C8B-B14F-4D97-AF65-F5344CB8AC3E}">
        <p14:creationId xmlns:p14="http://schemas.microsoft.com/office/powerpoint/2010/main" val="305717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6FD92-ADA5-4AD5-9450-22103CA830D2}"/>
              </a:ext>
            </a:extLst>
          </p:cNvPr>
          <p:cNvSpPr>
            <a:spLocks noGrp="1"/>
          </p:cNvSpPr>
          <p:nvPr>
            <p:ph type="title"/>
          </p:nvPr>
        </p:nvSpPr>
        <p:spPr>
          <a:xfrm>
            <a:off x="838200" y="767796"/>
            <a:ext cx="10515600" cy="1325563"/>
          </a:xfrm>
        </p:spPr>
        <p:txBody>
          <a:bodyPr>
            <a:normAutofit fontScale="90000"/>
          </a:bodyPr>
          <a:lstStyle/>
          <a:p>
            <a:r>
              <a:rPr lang="en-GB" b="1" dirty="0">
                <a:latin typeface="Arial" panose="020B0604020202020204" pitchFamily="34" charset="0"/>
                <a:ea typeface="Calibri" panose="020F0502020204030204" pitchFamily="34" charset="0"/>
                <a:cs typeface="Arial" panose="020B0604020202020204" pitchFamily="34" charset="0"/>
              </a:rPr>
              <a:t>4. Identifying what to do if a Risk Assessment is not in place or adhered to</a:t>
            </a:r>
            <a:br>
              <a:rPr lang="en-GB" dirty="0">
                <a:latin typeface="Calibri" panose="020F0502020204030204" pitchFamily="34" charset="0"/>
                <a:ea typeface="Calibri" panose="020F0502020204030204" pitchFamily="34" charset="0"/>
                <a:cs typeface="Calibri" panose="020F0502020204030204" pitchFamily="34" charset="0"/>
              </a:rPr>
            </a:br>
            <a:br>
              <a:rPr lang="en-GB" dirty="0">
                <a:latin typeface="Calibri" panose="020F0502020204030204" pitchFamily="34" charset="0"/>
                <a:ea typeface="Calibri" panose="020F0502020204030204" pitchFamily="34" charset="0"/>
                <a:cs typeface="Calibri" panose="020F0502020204030204" pitchFamily="34" charset="0"/>
              </a:rPr>
            </a:br>
            <a:endParaRPr lang="en-GB" dirty="0">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BE220B81-FAB0-42CE-81E0-691315E7D833}"/>
              </a:ext>
            </a:extLst>
          </p:cNvPr>
          <p:cNvSpPr>
            <a:spLocks noGrp="1"/>
          </p:cNvSpPr>
          <p:nvPr>
            <p:ph idx="1"/>
          </p:nvPr>
        </p:nvSpPr>
        <p:spPr>
          <a:xfrm>
            <a:off x="394138" y="1529255"/>
            <a:ext cx="11430000" cy="5050380"/>
          </a:xfrm>
        </p:spPr>
        <p:txBody>
          <a:bodyPr>
            <a:normAutofit/>
          </a:bodyPr>
          <a:lstStyle/>
          <a:p>
            <a:pPr marL="457200" lvl="1" indent="0">
              <a:buNone/>
            </a:pPr>
            <a:endParaRPr lang="en-GB" dirty="0"/>
          </a:p>
          <a:p>
            <a:pPr marL="457200" lvl="1" indent="0">
              <a:buNone/>
            </a:pPr>
            <a:r>
              <a:rPr lang="en-GB" dirty="0"/>
              <a:t>Is the Risk Assessment available and are the measures in it being followed? If yes, it is safe to stay at work. If not:</a:t>
            </a:r>
          </a:p>
          <a:p>
            <a:pPr marL="457200" lvl="1" indent="0">
              <a:buNone/>
            </a:pPr>
            <a:endParaRPr lang="en-GB" dirty="0"/>
          </a:p>
          <a:p>
            <a:pPr lvl="1"/>
            <a:r>
              <a:rPr lang="en-GB" dirty="0"/>
              <a:t>Talk to the members/branch</a:t>
            </a:r>
          </a:p>
          <a:p>
            <a:pPr lvl="1"/>
            <a:r>
              <a:rPr lang="en-GB" dirty="0"/>
              <a:t>Talk to the employer (put your concerns in writing) </a:t>
            </a:r>
          </a:p>
          <a:p>
            <a:pPr lvl="1"/>
            <a:r>
              <a:rPr lang="en-GB" dirty="0"/>
              <a:t>Talk to your Local Association Secretary</a:t>
            </a:r>
          </a:p>
          <a:p>
            <a:pPr lvl="1"/>
            <a:r>
              <a:rPr lang="en-GB" dirty="0"/>
              <a:t>Negotiate</a:t>
            </a:r>
          </a:p>
          <a:p>
            <a:pPr lvl="1"/>
            <a:r>
              <a:rPr lang="en-GB" dirty="0"/>
              <a:t>Collective grievance or Dispute</a:t>
            </a:r>
          </a:p>
          <a:p>
            <a:pPr lvl="1"/>
            <a:r>
              <a:rPr lang="en-GB" dirty="0"/>
              <a:t>Legal Protections </a:t>
            </a:r>
          </a:p>
        </p:txBody>
      </p:sp>
    </p:spTree>
    <p:extLst>
      <p:ext uri="{BB962C8B-B14F-4D97-AF65-F5344CB8AC3E}">
        <p14:creationId xmlns:p14="http://schemas.microsoft.com/office/powerpoint/2010/main" val="4049736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room&#10;&#10;Description automatically generated">
            <a:extLst>
              <a:ext uri="{FF2B5EF4-FFF2-40B4-BE49-F238E27FC236}">
                <a16:creationId xmlns:a16="http://schemas.microsoft.com/office/drawing/2014/main" id="{9B3AC5F4-1CA4-46E2-82D5-F9F1F1D713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91373" y="4111225"/>
            <a:ext cx="3535143" cy="2510399"/>
          </a:xfrm>
          <a:prstGeom prst="rect">
            <a:avLst/>
          </a:prstGeom>
        </p:spPr>
      </p:pic>
      <p:sp>
        <p:nvSpPr>
          <p:cNvPr id="2" name="Title 1">
            <a:extLst>
              <a:ext uri="{FF2B5EF4-FFF2-40B4-BE49-F238E27FC236}">
                <a16:creationId xmlns:a16="http://schemas.microsoft.com/office/drawing/2014/main" id="{51422573-8D9F-49A8-8FBD-F9803AE048EF}"/>
              </a:ext>
            </a:extLst>
          </p:cNvPr>
          <p:cNvSpPr>
            <a:spLocks noGrp="1"/>
          </p:cNvSpPr>
          <p:nvPr>
            <p:ph type="title"/>
          </p:nvPr>
        </p:nvSpPr>
        <p:spPr>
          <a:xfrm>
            <a:off x="518133" y="595280"/>
            <a:ext cx="8725394" cy="1325563"/>
          </a:xfrm>
        </p:spPr>
        <p:txBody>
          <a:bodyPr/>
          <a:lstStyle/>
          <a:p>
            <a:r>
              <a:rPr lang="en-GB" dirty="0">
                <a:latin typeface="Arial" panose="020B0604020202020204" pitchFamily="34" charset="0"/>
                <a:cs typeface="Arial" panose="020B0604020202020204" pitchFamily="34" charset="0"/>
              </a:rPr>
              <a:t>Responding to Health and Safety as an EIS Branch </a:t>
            </a:r>
          </a:p>
        </p:txBody>
      </p:sp>
      <p:sp>
        <p:nvSpPr>
          <p:cNvPr id="3" name="Content Placeholder 2">
            <a:extLst>
              <a:ext uri="{FF2B5EF4-FFF2-40B4-BE49-F238E27FC236}">
                <a16:creationId xmlns:a16="http://schemas.microsoft.com/office/drawing/2014/main" id="{9DBD93F1-103A-4800-84EE-F9F190707DDE}"/>
              </a:ext>
            </a:extLst>
          </p:cNvPr>
          <p:cNvSpPr>
            <a:spLocks noGrp="1"/>
          </p:cNvSpPr>
          <p:nvPr>
            <p:ph idx="1"/>
          </p:nvPr>
        </p:nvSpPr>
        <p:spPr>
          <a:xfrm>
            <a:off x="464973" y="2036942"/>
            <a:ext cx="8511076" cy="4351338"/>
          </a:xfrm>
        </p:spPr>
        <p:txBody>
          <a:bodyPr>
            <a:normAutofit/>
          </a:bodyPr>
          <a:lstStyle/>
          <a:p>
            <a:r>
              <a:rPr lang="en-GB" sz="2400" dirty="0">
                <a:latin typeface="Arial" panose="020B0604020202020204" pitchFamily="34" charset="0"/>
                <a:cs typeface="Arial" panose="020B0604020202020204" pitchFamily="34" charset="0"/>
              </a:rPr>
              <a:t>Convene online EIS branch meetings- regular dialogue with members is key</a:t>
            </a:r>
          </a:p>
          <a:p>
            <a:r>
              <a:rPr lang="en-GB" sz="2400" dirty="0">
                <a:latin typeface="Arial" panose="020B0604020202020204" pitchFamily="34" charset="0"/>
                <a:cs typeface="Arial" panose="020B0604020202020204" pitchFamily="34" charset="0"/>
              </a:rPr>
              <a:t>Establish a branch working group around H&amp;S  </a:t>
            </a:r>
          </a:p>
          <a:p>
            <a:r>
              <a:rPr lang="en-GB" sz="2400" dirty="0">
                <a:latin typeface="Arial" panose="020B0604020202020204" pitchFamily="34" charset="0"/>
                <a:cs typeface="Arial" panose="020B0604020202020204" pitchFamily="34" charset="0"/>
              </a:rPr>
              <a:t>Identify members concerns</a:t>
            </a:r>
          </a:p>
          <a:p>
            <a:r>
              <a:rPr lang="en-GB" sz="2400" dirty="0">
                <a:latin typeface="Arial" panose="020B0604020202020204" pitchFamily="34" charset="0"/>
                <a:cs typeface="Arial" panose="020B0604020202020204" pitchFamily="34" charset="0"/>
              </a:rPr>
              <a:t>Put branch concerns in writing to the HT</a:t>
            </a:r>
          </a:p>
          <a:p>
            <a:r>
              <a:rPr lang="en-GB" sz="2400" dirty="0">
                <a:latin typeface="Arial" panose="020B0604020202020204" pitchFamily="34" charset="0"/>
                <a:cs typeface="Arial" panose="020B0604020202020204" pitchFamily="34" charset="0"/>
              </a:rPr>
              <a:t>Update your LA Secretary </a:t>
            </a:r>
          </a:p>
          <a:p>
            <a:r>
              <a:rPr lang="en-GB" sz="2400" dirty="0">
                <a:latin typeface="Arial" panose="020B0604020202020204" pitchFamily="34" charset="0"/>
                <a:cs typeface="Arial" panose="020B0604020202020204" pitchFamily="34" charset="0"/>
              </a:rPr>
              <a:t>If concerns are not being addressed then raise a formal grievance</a:t>
            </a:r>
          </a:p>
          <a:p>
            <a:r>
              <a:rPr lang="en-GB" sz="2400" dirty="0">
                <a:latin typeface="Arial" panose="020B0604020202020204" pitchFamily="34" charset="0"/>
                <a:cs typeface="Arial" panose="020B0604020202020204" pitchFamily="34" charset="0"/>
              </a:rPr>
              <a:t>Raise a dispute-seek support of LA Secretary and Area Officer </a:t>
            </a:r>
          </a:p>
          <a:p>
            <a:pPr marL="0" indent="0">
              <a:buNone/>
            </a:pPr>
            <a:endParaRPr lang="en-GB" dirty="0"/>
          </a:p>
        </p:txBody>
      </p:sp>
      <p:pic>
        <p:nvPicPr>
          <p:cNvPr id="7" name="Picture 6" descr="A picture containing toy&#10;&#10;Description automatically generated">
            <a:extLst>
              <a:ext uri="{FF2B5EF4-FFF2-40B4-BE49-F238E27FC236}">
                <a16:creationId xmlns:a16="http://schemas.microsoft.com/office/drawing/2014/main" id="{0CC1A688-FB79-4E3E-A83D-2CC62DABCF9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9529665" y="163890"/>
            <a:ext cx="2242536" cy="2350872"/>
          </a:xfrm>
          <a:prstGeom prst="rect">
            <a:avLst/>
          </a:prstGeom>
        </p:spPr>
      </p:pic>
    </p:spTree>
    <p:extLst>
      <p:ext uri="{BB962C8B-B14F-4D97-AF65-F5344CB8AC3E}">
        <p14:creationId xmlns:p14="http://schemas.microsoft.com/office/powerpoint/2010/main" val="3869260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oy&#10;&#10;Description automatically generated">
            <a:extLst>
              <a:ext uri="{FF2B5EF4-FFF2-40B4-BE49-F238E27FC236}">
                <a16:creationId xmlns:a16="http://schemas.microsoft.com/office/drawing/2014/main" id="{3A812FAF-A8E3-4D87-8DB8-6860EE2725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21902" y="1110813"/>
            <a:ext cx="2622719" cy="2749420"/>
          </a:xfrm>
          <a:prstGeom prst="rect">
            <a:avLst/>
          </a:prstGeom>
        </p:spPr>
      </p:pic>
      <p:sp>
        <p:nvSpPr>
          <p:cNvPr id="2" name="Title 1">
            <a:extLst>
              <a:ext uri="{FF2B5EF4-FFF2-40B4-BE49-F238E27FC236}">
                <a16:creationId xmlns:a16="http://schemas.microsoft.com/office/drawing/2014/main" id="{6C22F463-A0FC-4562-8C72-AC65F8851AFC}"/>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Building Evidence</a:t>
            </a:r>
          </a:p>
        </p:txBody>
      </p:sp>
      <p:sp>
        <p:nvSpPr>
          <p:cNvPr id="3" name="Content Placeholder 2">
            <a:extLst>
              <a:ext uri="{FF2B5EF4-FFF2-40B4-BE49-F238E27FC236}">
                <a16:creationId xmlns:a16="http://schemas.microsoft.com/office/drawing/2014/main" id="{FDD84F9B-5BC8-447A-9BD3-DFB7FB2D8634}"/>
              </a:ext>
            </a:extLst>
          </p:cNvPr>
          <p:cNvSpPr>
            <a:spLocks noGrp="1"/>
          </p:cNvSpPr>
          <p:nvPr>
            <p:ph idx="1"/>
          </p:nvPr>
        </p:nvSpPr>
        <p:spPr>
          <a:xfrm>
            <a:off x="838200" y="1825625"/>
            <a:ext cx="8815873" cy="4351338"/>
          </a:xfrm>
        </p:spPr>
        <p:txBody>
          <a:bodyPr>
            <a:noAutofit/>
          </a:bodyPr>
          <a:lstStyle/>
          <a:p>
            <a:pPr marL="0" indent="0">
              <a:buNone/>
            </a:pPr>
            <a:r>
              <a:rPr lang="en-GB" sz="2000" dirty="0">
                <a:latin typeface="Arial" panose="020B0604020202020204" pitchFamily="34" charset="0"/>
                <a:cs typeface="Arial" panose="020B0604020202020204" pitchFamily="34" charset="0"/>
              </a:rPr>
              <a:t>Gathering concrete evidence of members concerns around health and safety will be central to challenging and addressing the issues.  </a:t>
            </a:r>
          </a:p>
          <a:p>
            <a:pPr marL="0" indent="0">
              <a:buNone/>
            </a:pP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Always put concerns in writing, make them clear and include your expected resolution</a:t>
            </a:r>
          </a:p>
          <a:p>
            <a:r>
              <a:rPr lang="en-GB" sz="2000" dirty="0">
                <a:latin typeface="Arial" panose="020B0604020202020204" pitchFamily="34" charset="0"/>
                <a:cs typeface="Arial" panose="020B0604020202020204" pitchFamily="34" charset="0"/>
              </a:rPr>
              <a:t>Keep a diary of steps taken by the rep and the branch </a:t>
            </a:r>
          </a:p>
          <a:p>
            <a:r>
              <a:rPr lang="en-GB" sz="2000" dirty="0">
                <a:latin typeface="Arial" panose="020B0604020202020204" pitchFamily="34" charset="0"/>
                <a:cs typeface="Arial" panose="020B0604020202020204" pitchFamily="34" charset="0"/>
              </a:rPr>
              <a:t>Verbal conversations should be followed up by a written summary of the discussions </a:t>
            </a:r>
          </a:p>
          <a:p>
            <a:r>
              <a:rPr lang="en-GB" sz="2000" dirty="0">
                <a:latin typeface="Arial" panose="020B0604020202020204" pitchFamily="34" charset="0"/>
                <a:cs typeface="Arial" panose="020B0604020202020204" pitchFamily="34" charset="0"/>
              </a:rPr>
              <a:t>Members’ surveys and feedback, forms the basis of concrete evidence and will strengthen your case </a:t>
            </a:r>
          </a:p>
          <a:p>
            <a:r>
              <a:rPr lang="en-GB" sz="2000" dirty="0">
                <a:latin typeface="Arial" panose="020B0604020202020204" pitchFamily="34" charset="0"/>
                <a:cs typeface="Arial" panose="020B0604020202020204" pitchFamily="34" charset="0"/>
              </a:rPr>
              <a:t>A collective petition signed by members of the branch highlights the collective sense of feeling </a:t>
            </a:r>
          </a:p>
          <a:p>
            <a:r>
              <a:rPr lang="en-GB" sz="2000" dirty="0">
                <a:latin typeface="Arial" panose="020B0604020202020204" pitchFamily="34" charset="0"/>
                <a:cs typeface="Arial" panose="020B0604020202020204" pitchFamily="34" charset="0"/>
              </a:rPr>
              <a:t>Visually document concerns where necessary  </a:t>
            </a:r>
          </a:p>
        </p:txBody>
      </p:sp>
      <p:pic>
        <p:nvPicPr>
          <p:cNvPr id="7" name="Picture 6" descr="A picture containing screenshot, drawing&#10;&#10;Description automatically generated">
            <a:extLst>
              <a:ext uri="{FF2B5EF4-FFF2-40B4-BE49-F238E27FC236}">
                <a16:creationId xmlns:a16="http://schemas.microsoft.com/office/drawing/2014/main" id="{05230DA7-8E34-4F61-9EED-C482EC4F2A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73208" y="4094069"/>
            <a:ext cx="2363399" cy="2398806"/>
          </a:xfrm>
          <a:prstGeom prst="rect">
            <a:avLst/>
          </a:prstGeom>
        </p:spPr>
      </p:pic>
    </p:spTree>
    <p:extLst>
      <p:ext uri="{BB962C8B-B14F-4D97-AF65-F5344CB8AC3E}">
        <p14:creationId xmlns:p14="http://schemas.microsoft.com/office/powerpoint/2010/main" val="2074338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2341E20-B1B3-4B45-B5D8-38E7D9CB87EC}"/>
              </a:ext>
            </a:extLst>
          </p:cNvPr>
          <p:cNvSpPr>
            <a:spLocks noGrp="1"/>
          </p:cNvSpPr>
          <p:nvPr>
            <p:ph type="title"/>
          </p:nvPr>
        </p:nvSpPr>
        <p:spPr>
          <a:xfrm>
            <a:off x="958506" y="800392"/>
            <a:ext cx="10264697" cy="1212102"/>
          </a:xfrm>
        </p:spPr>
        <p:txBody>
          <a:bodyPr>
            <a:normAutofit/>
          </a:bodyPr>
          <a:lstStyle/>
          <a:p>
            <a:r>
              <a:rPr lang="en-GB" sz="4000">
                <a:solidFill>
                  <a:srgbClr val="FFFFFF"/>
                </a:solidFill>
              </a:rPr>
              <a:t>Government Guidance – Ongoing and Updated</a:t>
            </a:r>
          </a:p>
        </p:txBody>
      </p:sp>
      <p:sp>
        <p:nvSpPr>
          <p:cNvPr id="3" name="Content Placeholder 2">
            <a:extLst>
              <a:ext uri="{FF2B5EF4-FFF2-40B4-BE49-F238E27FC236}">
                <a16:creationId xmlns:a16="http://schemas.microsoft.com/office/drawing/2014/main" id="{FA61690E-6CBA-4FFF-A1AB-FBD024EFF65E}"/>
              </a:ext>
            </a:extLst>
          </p:cNvPr>
          <p:cNvSpPr>
            <a:spLocks noGrp="1"/>
          </p:cNvSpPr>
          <p:nvPr>
            <p:ph idx="1"/>
          </p:nvPr>
        </p:nvSpPr>
        <p:spPr>
          <a:xfrm>
            <a:off x="1367623" y="2266366"/>
            <a:ext cx="9767861" cy="4527121"/>
          </a:xfrm>
        </p:spPr>
        <p:txBody>
          <a:bodyPr anchor="ctr">
            <a:normAutofit fontScale="92500" lnSpcReduction="20000"/>
          </a:bodyPr>
          <a:lstStyle/>
          <a:p>
            <a:r>
              <a:rPr lang="en-GB" sz="2400" dirty="0"/>
              <a:t>As of January 2021 the government updated several part of its guidance, however, there is still some old guidance that is relevant </a:t>
            </a:r>
            <a:r>
              <a:rPr lang="en-GB" sz="2400" dirty="0" err="1"/>
              <a:t>i.e</a:t>
            </a:r>
            <a:r>
              <a:rPr lang="en-GB" sz="2400" dirty="0"/>
              <a:t> vulnerable pupils definition.</a:t>
            </a:r>
          </a:p>
          <a:p>
            <a:r>
              <a:rPr lang="en-GB" sz="2400" dirty="0"/>
              <a:t>Guidance on Education Recovery </a:t>
            </a:r>
            <a:r>
              <a:rPr lang="en-GB" sz="2400" dirty="0">
                <a:hlinkClick r:id="rId2"/>
              </a:rPr>
              <a:t>https://www.eis.org.uk/Education-Advice/EducationRecovery</a:t>
            </a:r>
            <a:endParaRPr lang="en-GB" sz="2400" dirty="0"/>
          </a:p>
          <a:p>
            <a:endParaRPr lang="en-GB" sz="2400" b="1" dirty="0">
              <a:solidFill>
                <a:srgbClr val="0563C1"/>
              </a:solidFill>
              <a:hlinkClick r:id="rId3">
                <a:extLst>
                  <a:ext uri="{A12FA001-AC4F-418D-AE19-62706E023703}">
                    <ahyp:hlinkClr xmlns:ahyp="http://schemas.microsoft.com/office/drawing/2018/hyperlinkcolor" val="tx"/>
                  </a:ext>
                </a:extLst>
              </a:hlinkClick>
            </a:endParaRPr>
          </a:p>
          <a:p>
            <a:r>
              <a:rPr lang="en-GB" sz="2200" dirty="0">
                <a:hlinkClick r:id="rId3">
                  <a:extLst>
                    <a:ext uri="{A12FA001-AC4F-418D-AE19-62706E023703}">
                      <ahyp:hlinkClr xmlns:ahyp="http://schemas.microsoft.com/office/drawing/2018/hyperlinkcolor" val="tx"/>
                    </a:ext>
                  </a:extLst>
                </a:hlinkClick>
              </a:rPr>
              <a:t>Most Recent Govt Guidance </a:t>
            </a:r>
            <a:r>
              <a:rPr lang="en-GB" sz="2200" dirty="0"/>
              <a:t> - </a:t>
            </a:r>
            <a:r>
              <a:rPr lang="en-GB" sz="2200" u="sng" dirty="0">
                <a:solidFill>
                  <a:srgbClr val="0563C1"/>
                </a:solidFill>
                <a:effectLst/>
                <a:latin typeface="Calibri" panose="020F0502020204030204" pitchFamily="34" charset="0"/>
                <a:ea typeface="Calibri" panose="020F0502020204030204" pitchFamily="34" charset="0"/>
                <a:hlinkClick r:id="rId4"/>
              </a:rPr>
              <a:t>https://www.gov.scot/publications/coronavirus-covid-19-guidance-on-schools-reopening/</a:t>
            </a:r>
            <a:endParaRPr lang="en-GB" sz="2200" u="sng" dirty="0">
              <a:solidFill>
                <a:srgbClr val="0563C1"/>
              </a:solidFill>
              <a:effectLst/>
              <a:latin typeface="Calibri" panose="020F0502020204030204" pitchFamily="34" charset="0"/>
              <a:ea typeface="Calibri" panose="020F0502020204030204" pitchFamily="34" charset="0"/>
            </a:endParaRPr>
          </a:p>
          <a:p>
            <a:r>
              <a:rPr lang="en-GB" sz="2400" b="1" dirty="0">
                <a:hlinkClick r:id="rId3"/>
              </a:rPr>
              <a:t> </a:t>
            </a:r>
            <a:r>
              <a:rPr lang="en-GB" sz="2400" dirty="0">
                <a:hlinkClick r:id="rId3"/>
              </a:rPr>
              <a:t>https://www.eis.org.uk/Content/images/corona/Briefing%20on%20June%20Deployment.pdf</a:t>
            </a:r>
            <a:endParaRPr lang="en-GB" sz="2400" dirty="0"/>
          </a:p>
          <a:p>
            <a:r>
              <a:rPr lang="en-GB" sz="2400" dirty="0"/>
              <a:t>Blended and Remote Learning </a:t>
            </a:r>
            <a:r>
              <a:rPr lang="en-GB" sz="2400" dirty="0">
                <a:hlinkClick r:id="rId5"/>
              </a:rPr>
              <a:t>https://www.eis.org.uk/Education-Advice/Blendedremotelearning</a:t>
            </a:r>
            <a:r>
              <a:rPr lang="en-GB" sz="2400" dirty="0"/>
              <a:t> </a:t>
            </a:r>
          </a:p>
          <a:p>
            <a:r>
              <a:rPr lang="en-GB" sz="2400" dirty="0"/>
              <a:t>H&amp;S School Heating Advice </a:t>
            </a:r>
            <a:r>
              <a:rPr lang="en-GB" sz="2400" dirty="0">
                <a:hlinkClick r:id="rId6"/>
              </a:rPr>
              <a:t>https://www.eis.org.uk/Health-And-Safety-Advice/SchoolHeating</a:t>
            </a:r>
            <a:endParaRPr lang="en-GB" sz="2400" dirty="0"/>
          </a:p>
          <a:p>
            <a:endParaRPr lang="en-GB" sz="2400" dirty="0"/>
          </a:p>
        </p:txBody>
      </p:sp>
    </p:spTree>
    <p:extLst>
      <p:ext uri="{BB962C8B-B14F-4D97-AF65-F5344CB8AC3E}">
        <p14:creationId xmlns:p14="http://schemas.microsoft.com/office/powerpoint/2010/main" val="584932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3BD17-87AE-4B3D-979D-A3FC4E3F77E3}"/>
              </a:ext>
            </a:extLst>
          </p:cNvPr>
          <p:cNvSpPr>
            <a:spLocks noGrp="1"/>
          </p:cNvSpPr>
          <p:nvPr>
            <p:ph type="title"/>
          </p:nvPr>
        </p:nvSpPr>
        <p:spPr>
          <a:xfrm>
            <a:off x="929473" y="600252"/>
            <a:ext cx="9885784" cy="1351706"/>
          </a:xfrm>
        </p:spPr>
        <p:txBody>
          <a:bodyPr>
            <a:noAutofit/>
          </a:bodyPr>
          <a:lstStyle/>
          <a:p>
            <a:pPr algn="ctr"/>
            <a:r>
              <a:rPr lang="en-GB" dirty="0">
                <a:latin typeface="Arial" panose="020B0604020202020204" pitchFamily="34" charset="0"/>
                <a:cs typeface="Arial" panose="020B0604020202020204" pitchFamily="34" charset="0"/>
              </a:rPr>
              <a:t>What are you Happy to Settle For?</a:t>
            </a:r>
          </a:p>
        </p:txBody>
      </p:sp>
      <p:sp>
        <p:nvSpPr>
          <p:cNvPr id="3" name="Content Placeholder 2">
            <a:extLst>
              <a:ext uri="{FF2B5EF4-FFF2-40B4-BE49-F238E27FC236}">
                <a16:creationId xmlns:a16="http://schemas.microsoft.com/office/drawing/2014/main" id="{14581B7B-CB87-45E3-8508-BAAEFB692D3C}"/>
              </a:ext>
            </a:extLst>
          </p:cNvPr>
          <p:cNvSpPr>
            <a:spLocks noGrp="1"/>
          </p:cNvSpPr>
          <p:nvPr>
            <p:ph idx="1"/>
          </p:nvPr>
        </p:nvSpPr>
        <p:spPr>
          <a:xfrm>
            <a:off x="657808" y="1821631"/>
            <a:ext cx="10907661" cy="3760264"/>
          </a:xfrm>
        </p:spPr>
        <p:txBody>
          <a:bodyPr>
            <a:normAutofit/>
          </a:bodyPr>
          <a:lstStyle/>
          <a:p>
            <a:pPr marL="0" indent="0" algn="ctr">
              <a:lnSpc>
                <a:spcPct val="100000"/>
              </a:lnSpc>
              <a:buNone/>
            </a:pPr>
            <a:endParaRPr lang="en-GB" sz="3200" dirty="0">
              <a:latin typeface="Arial" panose="020B0604020202020204" pitchFamily="34" charset="0"/>
              <a:cs typeface="Arial" panose="020B0604020202020204" pitchFamily="34" charset="0"/>
            </a:endParaRPr>
          </a:p>
          <a:p>
            <a:pPr marL="0" indent="0" algn="ctr">
              <a:lnSpc>
                <a:spcPct val="100000"/>
              </a:lnSpc>
              <a:buNone/>
            </a:pPr>
            <a:r>
              <a:rPr lang="en-GB" sz="3200" b="1" dirty="0">
                <a:latin typeface="Arial" panose="020B0604020202020204" pitchFamily="34" charset="0"/>
                <a:cs typeface="Arial" panose="020B0604020202020204" pitchFamily="34" charset="0"/>
              </a:rPr>
              <a:t>We work in the environment we are happy to settle for. </a:t>
            </a:r>
          </a:p>
          <a:p>
            <a:pPr marL="0" indent="0" algn="ctr">
              <a:lnSpc>
                <a:spcPct val="100000"/>
              </a:lnSpc>
              <a:buNone/>
            </a:pPr>
            <a:r>
              <a:rPr lang="en-GB" sz="3200" b="1" dirty="0">
                <a:latin typeface="Arial" panose="020B0604020202020204" pitchFamily="34" charset="0"/>
                <a:cs typeface="Arial" panose="020B0604020202020204" pitchFamily="34" charset="0"/>
              </a:rPr>
              <a:t>Come together to bargain for more.</a:t>
            </a:r>
          </a:p>
          <a:p>
            <a:pPr marL="0" indent="0" algn="ctr">
              <a:lnSpc>
                <a:spcPct val="100000"/>
              </a:lnSpc>
              <a:buNone/>
            </a:pPr>
            <a:r>
              <a:rPr lang="en-GB" sz="3200" b="1" dirty="0">
                <a:latin typeface="Arial" panose="020B0604020202020204" pitchFamily="34" charset="0"/>
                <a:cs typeface="Arial" panose="020B0604020202020204" pitchFamily="34" charset="0"/>
              </a:rPr>
              <a:t>Organise together to settle only for your safety.</a:t>
            </a:r>
          </a:p>
        </p:txBody>
      </p:sp>
      <p:pic>
        <p:nvPicPr>
          <p:cNvPr id="5" name="Picture 4" descr="A picture containing toy, drawing&#10;&#10;Description automatically generated">
            <a:extLst>
              <a:ext uri="{FF2B5EF4-FFF2-40B4-BE49-F238E27FC236}">
                <a16:creationId xmlns:a16="http://schemas.microsoft.com/office/drawing/2014/main" id="{9078FC11-7303-4035-A2B4-776FFD06E9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77647" y="4690955"/>
            <a:ext cx="8976049" cy="1647658"/>
          </a:xfrm>
          <a:prstGeom prst="rect">
            <a:avLst/>
          </a:prstGeom>
        </p:spPr>
      </p:pic>
    </p:spTree>
    <p:extLst>
      <p:ext uri="{BB962C8B-B14F-4D97-AF65-F5344CB8AC3E}">
        <p14:creationId xmlns:p14="http://schemas.microsoft.com/office/powerpoint/2010/main" val="1374015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0532F-6CD4-47A3-9200-CB254C3FF132}"/>
              </a:ext>
            </a:extLst>
          </p:cNvPr>
          <p:cNvSpPr>
            <a:spLocks noGrp="1"/>
          </p:cNvSpPr>
          <p:nvPr>
            <p:ph type="title"/>
          </p:nvPr>
        </p:nvSpPr>
        <p:spPr>
          <a:xfrm>
            <a:off x="838200" y="365125"/>
            <a:ext cx="10515600" cy="1325563"/>
          </a:xfrm>
        </p:spPr>
        <p:txBody>
          <a:bodyPr>
            <a:normAutofit/>
          </a:bodyPr>
          <a:lstStyle/>
          <a:p>
            <a:r>
              <a:rPr lang="en-GB" b="1" dirty="0">
                <a:latin typeface="Arial" panose="020B0604020202020204" pitchFamily="34" charset="0"/>
                <a:cs typeface="Arial" panose="020B0604020202020204" pitchFamily="34" charset="0"/>
              </a:rPr>
              <a:t>Content </a:t>
            </a:r>
          </a:p>
        </p:txBody>
      </p:sp>
      <p:graphicFrame>
        <p:nvGraphicFramePr>
          <p:cNvPr id="20" name="Content Placeholder 2">
            <a:extLst>
              <a:ext uri="{FF2B5EF4-FFF2-40B4-BE49-F238E27FC236}">
                <a16:creationId xmlns:a16="http://schemas.microsoft.com/office/drawing/2014/main" id="{8AFAF469-D102-4B1E-8A3A-E53DFA5B619E}"/>
              </a:ext>
            </a:extLst>
          </p:cNvPr>
          <p:cNvGraphicFramePr>
            <a:graphicFrameLocks noGrp="1"/>
          </p:cNvGraphicFramePr>
          <p:nvPr>
            <p:ph idx="1"/>
            <p:extLst>
              <p:ext uri="{D42A27DB-BD31-4B8C-83A1-F6EECF244321}">
                <p14:modId xmlns:p14="http://schemas.microsoft.com/office/powerpoint/2010/main" val="87915712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91862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EEF08-6F59-4C52-8ABB-01986C57E8A5}"/>
              </a:ext>
            </a:extLst>
          </p:cNvPr>
          <p:cNvSpPr>
            <a:spLocks noGrp="1"/>
          </p:cNvSpPr>
          <p:nvPr>
            <p:ph type="title"/>
          </p:nvPr>
        </p:nvSpPr>
        <p:spPr>
          <a:xfrm>
            <a:off x="838200" y="365125"/>
            <a:ext cx="10515600" cy="925133"/>
          </a:xfrm>
        </p:spPr>
        <p:txBody>
          <a:bodyPr/>
          <a:lstStyle/>
          <a:p>
            <a:r>
              <a:rPr lang="en-GB" dirty="0">
                <a:latin typeface="Arial" panose="020B0604020202020204" pitchFamily="34" charset="0"/>
                <a:cs typeface="Arial" panose="020B0604020202020204" pitchFamily="34" charset="0"/>
              </a:rPr>
              <a:t>Public Health</a:t>
            </a:r>
            <a:r>
              <a:rPr lang="en-GB" sz="4400" dirty="0">
                <a:latin typeface="Arial" panose="020B0604020202020204" pitchFamily="34" charset="0"/>
                <a:cs typeface="Arial" panose="020B0604020202020204" pitchFamily="34" charset="0"/>
              </a:rPr>
              <a:t> – Protective Measures</a:t>
            </a:r>
            <a:endParaRPr lang="en-GB" dirty="0"/>
          </a:p>
        </p:txBody>
      </p:sp>
      <p:sp>
        <p:nvSpPr>
          <p:cNvPr id="3" name="Content Placeholder 2">
            <a:extLst>
              <a:ext uri="{FF2B5EF4-FFF2-40B4-BE49-F238E27FC236}">
                <a16:creationId xmlns:a16="http://schemas.microsoft.com/office/drawing/2014/main" id="{DB32F146-DDC4-4226-A74B-96D9DB31FA32}"/>
              </a:ext>
            </a:extLst>
          </p:cNvPr>
          <p:cNvSpPr>
            <a:spLocks noGrp="1"/>
          </p:cNvSpPr>
          <p:nvPr>
            <p:ph idx="1"/>
          </p:nvPr>
        </p:nvSpPr>
        <p:spPr>
          <a:xfrm>
            <a:off x="838200" y="1335136"/>
            <a:ext cx="10515600" cy="4841827"/>
          </a:xfrm>
        </p:spPr>
        <p:txBody>
          <a:bodyPr>
            <a:normAutofit lnSpcReduction="10000"/>
          </a:bodyPr>
          <a:lstStyle/>
          <a:p>
            <a:pPr algn="l"/>
            <a:endParaRPr lang="en-GB" sz="2400" b="0" i="0" u="none" strike="noStrike" baseline="0" dirty="0">
              <a:solidFill>
                <a:srgbClr val="000000"/>
              </a:solidFill>
              <a:latin typeface="Arial" panose="020B0604020202020204" pitchFamily="34" charset="0"/>
              <a:cs typeface="Arial" panose="020B0604020202020204" pitchFamily="34" charset="0"/>
            </a:endParaRPr>
          </a:p>
          <a:p>
            <a:pPr marL="0" indent="0" algn="l">
              <a:buNone/>
            </a:pPr>
            <a:r>
              <a:rPr lang="en-GB" sz="2400" b="1" dirty="0">
                <a:solidFill>
                  <a:srgbClr val="000000"/>
                </a:solidFill>
                <a:latin typeface="Arial" panose="020B0604020202020204" pitchFamily="34" charset="0"/>
                <a:cs typeface="Arial" panose="020B0604020202020204" pitchFamily="34" charset="0"/>
              </a:rPr>
              <a:t>Scottish Government Guidance</a:t>
            </a:r>
          </a:p>
          <a:p>
            <a:pPr marL="0" indent="0" algn="l">
              <a:buNone/>
            </a:pPr>
            <a:endParaRPr lang="en-GB" sz="2400" b="0" i="0" u="none" strike="noStrike" baseline="0" dirty="0">
              <a:solidFill>
                <a:srgbClr val="000000"/>
              </a:solidFill>
              <a:latin typeface="Arial" panose="020B0604020202020204" pitchFamily="34" charset="0"/>
              <a:cs typeface="Arial" panose="020B0604020202020204" pitchFamily="34" charset="0"/>
            </a:endParaRPr>
          </a:p>
          <a:p>
            <a:pPr marL="0" indent="0">
              <a:buNone/>
            </a:pPr>
            <a:r>
              <a:rPr lang="en-GB" sz="2400" b="0" i="0" u="none" strike="noStrike" baseline="0" dirty="0">
                <a:solidFill>
                  <a:srgbClr val="000000"/>
                </a:solidFill>
                <a:latin typeface="Arial" panose="020B0604020202020204" pitchFamily="34" charset="0"/>
                <a:cs typeface="Arial" panose="020B0604020202020204" pitchFamily="34" charset="0"/>
              </a:rPr>
              <a:t>Essential public health measures include: </a:t>
            </a:r>
          </a:p>
          <a:p>
            <a:endParaRPr lang="en-GB" sz="2400" b="0" i="0" u="none" strike="noStrike" baseline="0" dirty="0">
              <a:solidFill>
                <a:srgbClr val="000000"/>
              </a:solidFill>
              <a:latin typeface="Arial" panose="020B0604020202020204" pitchFamily="34" charset="0"/>
              <a:cs typeface="Arial" panose="020B0604020202020204" pitchFamily="34" charset="0"/>
            </a:endParaRPr>
          </a:p>
          <a:p>
            <a:pPr>
              <a:buFont typeface="Wingdings" panose="05000000000000000000" pitchFamily="2" charset="2"/>
              <a:buChar char="ü"/>
            </a:pPr>
            <a:r>
              <a:rPr lang="en-GB" sz="2400" dirty="0">
                <a:solidFill>
                  <a:srgbClr val="000000"/>
                </a:solidFill>
                <a:latin typeface="Arial" panose="020B0604020202020204" pitchFamily="34" charset="0"/>
                <a:cs typeface="Arial" panose="020B0604020202020204" pitchFamily="34" charset="0"/>
              </a:rPr>
              <a:t>E</a:t>
            </a:r>
            <a:r>
              <a:rPr lang="en-GB" sz="2400" b="0" i="0" u="none" strike="noStrike" baseline="0" dirty="0">
                <a:solidFill>
                  <a:srgbClr val="000000"/>
                </a:solidFill>
                <a:latin typeface="Arial" panose="020B0604020202020204" pitchFamily="34" charset="0"/>
                <a:cs typeface="Arial" panose="020B0604020202020204" pitchFamily="34" charset="0"/>
              </a:rPr>
              <a:t>nhanced hygiene and environmental cleaning arrangements; </a:t>
            </a:r>
          </a:p>
          <a:p>
            <a:pPr>
              <a:buFont typeface="Wingdings" panose="05000000000000000000" pitchFamily="2" charset="2"/>
              <a:buChar char="ü"/>
            </a:pPr>
            <a:r>
              <a:rPr lang="en-GB" sz="2400" dirty="0">
                <a:solidFill>
                  <a:srgbClr val="000000"/>
                </a:solidFill>
                <a:latin typeface="Arial" panose="020B0604020202020204" pitchFamily="34" charset="0"/>
                <a:cs typeface="Arial" panose="020B0604020202020204" pitchFamily="34" charset="0"/>
              </a:rPr>
              <a:t>M</a:t>
            </a:r>
            <a:r>
              <a:rPr lang="en-GB" sz="2400" b="0" i="0" u="none" strike="noStrike" baseline="0" dirty="0">
                <a:solidFill>
                  <a:srgbClr val="000000"/>
                </a:solidFill>
                <a:latin typeface="Arial" panose="020B0604020202020204" pitchFamily="34" charset="0"/>
                <a:cs typeface="Arial" panose="020B0604020202020204" pitchFamily="34" charset="0"/>
              </a:rPr>
              <a:t>inimising contact with others (groupings, maintaining distancing for young people in secondary schools and physical distancing for adults); </a:t>
            </a:r>
          </a:p>
          <a:p>
            <a:pPr>
              <a:buFont typeface="Wingdings" panose="05000000000000000000" pitchFamily="2" charset="2"/>
              <a:buChar char="ü"/>
            </a:pPr>
            <a:r>
              <a:rPr lang="en-GB" sz="2400" dirty="0">
                <a:solidFill>
                  <a:srgbClr val="000000"/>
                </a:solidFill>
                <a:latin typeface="Arial" panose="020B0604020202020204" pitchFamily="34" charset="0"/>
                <a:cs typeface="Arial" panose="020B0604020202020204" pitchFamily="34" charset="0"/>
              </a:rPr>
              <a:t>W</a:t>
            </a:r>
            <a:r>
              <a:rPr lang="en-GB" sz="2400" b="0" i="0" u="none" strike="noStrike" baseline="0" dirty="0">
                <a:solidFill>
                  <a:srgbClr val="000000"/>
                </a:solidFill>
                <a:latin typeface="Arial" panose="020B0604020202020204" pitchFamily="34" charset="0"/>
                <a:cs typeface="Arial" panose="020B0604020202020204" pitchFamily="34" charset="0"/>
              </a:rPr>
              <a:t>earing appropriate personal protective equipment (PPE) where necessary; </a:t>
            </a:r>
          </a:p>
          <a:p>
            <a:pPr>
              <a:buFont typeface="Wingdings" panose="05000000000000000000" pitchFamily="2" charset="2"/>
              <a:buChar char="ü"/>
            </a:pPr>
            <a:r>
              <a:rPr lang="en-GB" sz="2400" dirty="0">
                <a:solidFill>
                  <a:srgbClr val="000000"/>
                </a:solidFill>
                <a:latin typeface="Arial" panose="020B0604020202020204" pitchFamily="34" charset="0"/>
                <a:cs typeface="Arial" panose="020B0604020202020204" pitchFamily="34" charset="0"/>
              </a:rPr>
              <a:t>A</a:t>
            </a:r>
            <a:r>
              <a:rPr lang="en-GB" sz="2400" b="0" i="0" u="none" strike="noStrike" baseline="0" dirty="0">
                <a:solidFill>
                  <a:srgbClr val="000000"/>
                </a:solidFill>
                <a:latin typeface="Arial" panose="020B0604020202020204" pitchFamily="34" charset="0"/>
                <a:cs typeface="Arial" panose="020B0604020202020204" pitchFamily="34" charset="0"/>
              </a:rPr>
              <a:t> requirement that people who are ill stay at home; and </a:t>
            </a:r>
          </a:p>
          <a:p>
            <a:pPr>
              <a:buFont typeface="Wingdings" panose="05000000000000000000" pitchFamily="2" charset="2"/>
              <a:buChar char="ü"/>
            </a:pPr>
            <a:r>
              <a:rPr lang="en-GB" sz="2400" dirty="0">
                <a:solidFill>
                  <a:srgbClr val="000000"/>
                </a:solidFill>
                <a:latin typeface="Arial" panose="020B0604020202020204" pitchFamily="34" charset="0"/>
                <a:cs typeface="Arial" panose="020B0604020202020204" pitchFamily="34" charset="0"/>
              </a:rPr>
              <a:t>A</a:t>
            </a:r>
            <a:r>
              <a:rPr lang="en-GB" sz="2400" b="0" i="0" u="none" strike="noStrike" baseline="0" dirty="0">
                <a:solidFill>
                  <a:srgbClr val="000000"/>
                </a:solidFill>
                <a:latin typeface="Arial" panose="020B0604020202020204" pitchFamily="34" charset="0"/>
                <a:cs typeface="Arial" panose="020B0604020202020204" pitchFamily="34" charset="0"/>
              </a:rPr>
              <a:t>ctive engagement with Test and Protect. </a:t>
            </a:r>
          </a:p>
          <a:p>
            <a:endParaRPr lang="en-GB" dirty="0"/>
          </a:p>
        </p:txBody>
      </p:sp>
      <p:pic>
        <p:nvPicPr>
          <p:cNvPr id="5" name="Picture 4" descr="A picture containing tree, swinging&#10;&#10;Description automatically generated">
            <a:extLst>
              <a:ext uri="{FF2B5EF4-FFF2-40B4-BE49-F238E27FC236}">
                <a16:creationId xmlns:a16="http://schemas.microsoft.com/office/drawing/2014/main" id="{754DC3DC-DC2B-4CE0-A68F-930C014515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86122" y="1290258"/>
            <a:ext cx="2190149" cy="2180515"/>
          </a:xfrm>
          <a:prstGeom prst="rect">
            <a:avLst/>
          </a:prstGeom>
        </p:spPr>
      </p:pic>
    </p:spTree>
    <p:extLst>
      <p:ext uri="{BB962C8B-B14F-4D97-AF65-F5344CB8AC3E}">
        <p14:creationId xmlns:p14="http://schemas.microsoft.com/office/powerpoint/2010/main" val="325701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C2FB2F-7BBE-4E7B-8AA0-B7F6B9A5CAF3}"/>
              </a:ext>
            </a:extLst>
          </p:cNvPr>
          <p:cNvSpPr>
            <a:spLocks noGrp="1"/>
          </p:cNvSpPr>
          <p:nvPr>
            <p:ph type="title"/>
          </p:nvPr>
        </p:nvSpPr>
        <p:spPr>
          <a:xfrm>
            <a:off x="396573" y="320675"/>
            <a:ext cx="11407487" cy="1325563"/>
          </a:xfrm>
        </p:spPr>
        <p:txBody>
          <a:bodyPr>
            <a:normAutofit/>
          </a:bodyPr>
          <a:lstStyle/>
          <a:p>
            <a:r>
              <a:rPr lang="en-GB" sz="4000" b="1" dirty="0">
                <a:latin typeface="Arial" panose="020B0604020202020204" pitchFamily="34" charset="0"/>
                <a:cs typeface="Arial" panose="020B0604020202020204" pitchFamily="34" charset="0"/>
              </a:rPr>
              <a:t>1. What to do as an EIS Rep </a:t>
            </a:r>
          </a:p>
        </p:txBody>
      </p:sp>
      <p:graphicFrame>
        <p:nvGraphicFramePr>
          <p:cNvPr id="8" name="Content Placeholder 5">
            <a:extLst>
              <a:ext uri="{FF2B5EF4-FFF2-40B4-BE49-F238E27FC236}">
                <a16:creationId xmlns:a16="http://schemas.microsoft.com/office/drawing/2014/main" id="{4839A702-109B-48E5-8A40-1C77A12AE895}"/>
              </a:ext>
            </a:extLst>
          </p:cNvPr>
          <p:cNvGraphicFramePr>
            <a:graphicFrameLocks noGrp="1"/>
          </p:cNvGraphicFramePr>
          <p:nvPr>
            <p:ph idx="1"/>
            <p:extLst>
              <p:ext uri="{D42A27DB-BD31-4B8C-83A1-F6EECF244321}">
                <p14:modId xmlns:p14="http://schemas.microsoft.com/office/powerpoint/2010/main" val="1587911885"/>
              </p:ext>
            </p:extLst>
          </p:nvPr>
        </p:nvGraphicFramePr>
        <p:xfrm>
          <a:off x="396574" y="1825625"/>
          <a:ext cx="11407487"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79627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B5FA7C47-B7C1-4D2E-AB49-ED23BA34BA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Freeform 6">
            <a:extLst>
              <a:ext uri="{FF2B5EF4-FFF2-40B4-BE49-F238E27FC236}">
                <a16:creationId xmlns:a16="http://schemas.microsoft.com/office/drawing/2014/main" id="{596EE156-ABF1-4329-A6BA-03B4254E08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521144" y="911116"/>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3" name="Rectangle 8">
            <a:extLst>
              <a:ext uri="{FF2B5EF4-FFF2-40B4-BE49-F238E27FC236}">
                <a16:creationId xmlns:a16="http://schemas.microsoft.com/office/drawing/2014/main" id="{19B9933F-AAB3-444A-8BB5-9CA194A8B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1370435"/>
            <a:ext cx="527226"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5" name="Freeform 7">
            <a:extLst>
              <a:ext uri="{FF2B5EF4-FFF2-40B4-BE49-F238E27FC236}">
                <a16:creationId xmlns:a16="http://schemas.microsoft.com/office/drawing/2014/main" id="{7D20183A-0B1D-4A1F-89B1-ADBEDBC6E5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00164" y="643467"/>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7" name="Rectangle 8">
            <a:extLst>
              <a:ext uri="{FF2B5EF4-FFF2-40B4-BE49-F238E27FC236}">
                <a16:creationId xmlns:a16="http://schemas.microsoft.com/office/drawing/2014/main" id="{131031D3-26CD-4214-A9A4-5857EFA15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95529" y="644382"/>
            <a:ext cx="3856024"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65C2446-C4A5-405B-AC09-1629869A7A1A}"/>
              </a:ext>
            </a:extLst>
          </p:cNvPr>
          <p:cNvSpPr>
            <a:spLocks noGrp="1"/>
          </p:cNvSpPr>
          <p:nvPr>
            <p:ph type="title"/>
          </p:nvPr>
        </p:nvSpPr>
        <p:spPr>
          <a:xfrm>
            <a:off x="1004849" y="805349"/>
            <a:ext cx="3182940" cy="1471959"/>
          </a:xfrm>
        </p:spPr>
        <p:txBody>
          <a:bodyPr>
            <a:noAutofit/>
          </a:bodyPr>
          <a:lstStyle/>
          <a:p>
            <a:r>
              <a:rPr lang="en-GB" sz="2600" b="1" dirty="0">
                <a:solidFill>
                  <a:srgbClr val="FFFFFF"/>
                </a:solidFill>
                <a:latin typeface="Arial" panose="020B0604020202020204" pitchFamily="34" charset="0"/>
                <a:cs typeface="Arial" panose="020B0604020202020204" pitchFamily="34" charset="0"/>
              </a:rPr>
              <a:t>2. Understanding Risk Assessments </a:t>
            </a:r>
            <a:br>
              <a:rPr lang="en-GB" sz="2600" b="1" dirty="0">
                <a:solidFill>
                  <a:srgbClr val="FFFFFF"/>
                </a:solidFill>
                <a:latin typeface="Arial" panose="020B0604020202020204" pitchFamily="34" charset="0"/>
                <a:cs typeface="Arial" panose="020B0604020202020204" pitchFamily="34" charset="0"/>
              </a:rPr>
            </a:br>
            <a:r>
              <a:rPr lang="en-GB" sz="2600" b="1" dirty="0">
                <a:solidFill>
                  <a:srgbClr val="FFFFFF"/>
                </a:solidFill>
                <a:latin typeface="Arial" panose="020B0604020202020204" pitchFamily="34" charset="0"/>
                <a:cs typeface="Arial" panose="020B0604020202020204" pitchFamily="34" charset="0"/>
              </a:rPr>
              <a:t>HSE Guidance – Risk Assessment</a:t>
            </a:r>
          </a:p>
        </p:txBody>
      </p:sp>
      <p:sp>
        <p:nvSpPr>
          <p:cNvPr id="4" name="Content Placeholder 2">
            <a:extLst>
              <a:ext uri="{FF2B5EF4-FFF2-40B4-BE49-F238E27FC236}">
                <a16:creationId xmlns:a16="http://schemas.microsoft.com/office/drawing/2014/main" id="{30579BFD-BB01-4A9C-862F-B85BA8AF6FE7}"/>
              </a:ext>
            </a:extLst>
          </p:cNvPr>
          <p:cNvSpPr>
            <a:spLocks noGrp="1"/>
          </p:cNvSpPr>
          <p:nvPr>
            <p:ph idx="1"/>
          </p:nvPr>
        </p:nvSpPr>
        <p:spPr>
          <a:xfrm>
            <a:off x="987338" y="2383075"/>
            <a:ext cx="3200451" cy="2985929"/>
          </a:xfrm>
        </p:spPr>
        <p:txBody>
          <a:bodyPr anchor="t">
            <a:normAutofit fontScale="77500" lnSpcReduction="20000"/>
          </a:bodyPr>
          <a:lstStyle/>
          <a:p>
            <a:pPr lvl="0"/>
            <a:r>
              <a:rPr lang="en-GB" sz="2900" dirty="0">
                <a:solidFill>
                  <a:srgbClr val="FEFFFF"/>
                </a:solidFill>
              </a:rPr>
              <a:t>Identify the hazards.</a:t>
            </a:r>
          </a:p>
          <a:p>
            <a:pPr lvl="0"/>
            <a:r>
              <a:rPr lang="en-GB" sz="2900" dirty="0">
                <a:solidFill>
                  <a:srgbClr val="FEFFFF"/>
                </a:solidFill>
              </a:rPr>
              <a:t>Decide who might be harmed and how.</a:t>
            </a:r>
          </a:p>
          <a:p>
            <a:pPr lvl="0"/>
            <a:r>
              <a:rPr lang="en-GB" sz="2900" dirty="0">
                <a:solidFill>
                  <a:srgbClr val="FEFFFF"/>
                </a:solidFill>
              </a:rPr>
              <a:t>Evaluate the </a:t>
            </a:r>
            <a:r>
              <a:rPr lang="en-GB" sz="2900" b="1" dirty="0">
                <a:solidFill>
                  <a:srgbClr val="FEFFFF"/>
                </a:solidFill>
              </a:rPr>
              <a:t>risks</a:t>
            </a:r>
            <a:r>
              <a:rPr lang="en-GB" sz="2900" dirty="0">
                <a:solidFill>
                  <a:srgbClr val="FEFFFF"/>
                </a:solidFill>
              </a:rPr>
              <a:t> and decide on precautions.</a:t>
            </a:r>
          </a:p>
          <a:p>
            <a:pPr lvl="0"/>
            <a:r>
              <a:rPr lang="en-GB" sz="2900" dirty="0">
                <a:solidFill>
                  <a:srgbClr val="FEFFFF"/>
                </a:solidFill>
              </a:rPr>
              <a:t>Record your significant findings.</a:t>
            </a:r>
          </a:p>
          <a:p>
            <a:pPr lvl="0"/>
            <a:r>
              <a:rPr lang="en-GB" sz="2900" dirty="0">
                <a:solidFill>
                  <a:srgbClr val="FEFFFF"/>
                </a:solidFill>
              </a:rPr>
              <a:t>Review your </a:t>
            </a:r>
            <a:r>
              <a:rPr lang="en-GB" sz="2900" b="1" dirty="0">
                <a:solidFill>
                  <a:srgbClr val="FEFFFF"/>
                </a:solidFill>
              </a:rPr>
              <a:t>Risk Assessment</a:t>
            </a:r>
            <a:r>
              <a:rPr lang="en-GB" sz="2900" dirty="0">
                <a:solidFill>
                  <a:srgbClr val="FEFFFF"/>
                </a:solidFill>
              </a:rPr>
              <a:t> and update if necessary.</a:t>
            </a:r>
          </a:p>
          <a:p>
            <a:endParaRPr lang="en-GB" sz="1700" dirty="0">
              <a:solidFill>
                <a:srgbClr val="FEFFFF"/>
              </a:solidFill>
            </a:endParaRPr>
          </a:p>
        </p:txBody>
      </p:sp>
      <p:sp>
        <p:nvSpPr>
          <p:cNvPr id="35" name="Content Placeholder 2">
            <a:extLst>
              <a:ext uri="{FF2B5EF4-FFF2-40B4-BE49-F238E27FC236}">
                <a16:creationId xmlns:a16="http://schemas.microsoft.com/office/drawing/2014/main" id="{A5D51051-0283-401E-BEEB-3F9557847C54}"/>
              </a:ext>
            </a:extLst>
          </p:cNvPr>
          <p:cNvSpPr txBox="1">
            <a:spLocks/>
          </p:cNvSpPr>
          <p:nvPr/>
        </p:nvSpPr>
        <p:spPr>
          <a:xfrm>
            <a:off x="4919856" y="643467"/>
            <a:ext cx="6868886" cy="5471005"/>
          </a:xfrm>
          <a:prstGeom prst="rect">
            <a:avLst/>
          </a:prstGeom>
        </p:spPr>
        <p:txBody>
          <a:bodyPr vert="horz" lIns="91440" tIns="45720" rIns="91440" bIns="45720" rtlCol="0" anchor="t">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ts val="0"/>
              </a:spcAft>
              <a:buClrTx/>
              <a:buSzTx/>
              <a:buFont typeface="Arial" panose="020B0604020202020204" pitchFamily="34" charset="0"/>
              <a:buNone/>
              <a:tabLst/>
              <a:defRPr/>
            </a:pPr>
            <a:r>
              <a:rPr kumimoji="0" lang="en-GB" sz="5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Evaluating the Risk:</a:t>
            </a:r>
          </a:p>
          <a:p>
            <a:pPr marL="0" marR="0" lvl="0" indent="0" algn="l" defTabSz="914400" rtl="0" eaLnBrk="1" fontAlgn="base" latinLnBrk="0" hangingPunct="1">
              <a:lnSpc>
                <a:spcPct val="90000"/>
              </a:lnSpc>
              <a:spcBef>
                <a:spcPts val="1000"/>
              </a:spcBef>
              <a:spcAft>
                <a:spcPts val="0"/>
              </a:spcAft>
              <a:buClrTx/>
              <a:buSzTx/>
              <a:buFont typeface="Arial" panose="020B0604020202020204" pitchFamily="34" charset="0"/>
              <a:buNone/>
              <a:tabLst/>
              <a:defRPr/>
            </a:pPr>
            <a:endParaRPr kumimoji="0" lang="en-GB" sz="35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base" latinLnBrk="0" hangingPunct="1">
              <a:lnSpc>
                <a:spcPct val="90000"/>
              </a:lnSpc>
              <a:spcBef>
                <a:spcPts val="1000"/>
              </a:spcBef>
              <a:spcAft>
                <a:spcPts val="0"/>
              </a:spcAft>
              <a:buClrTx/>
              <a:buSzTx/>
              <a:buFont typeface="Arial" panose="020B0604020202020204" pitchFamily="34" charset="0"/>
              <a:buNone/>
              <a:tabLst/>
              <a:defRPr/>
            </a:pPr>
            <a:r>
              <a:rPr kumimoji="0" lang="en-GB" sz="3500" b="0" i="0" u="none" strike="noStrike" kern="1200" cap="none" spc="0" normalizeH="0" baseline="0" noProof="0" dirty="0">
                <a:ln>
                  <a:noFill/>
                </a:ln>
                <a:solidFill>
                  <a:prstClr val="black"/>
                </a:solidFill>
                <a:effectLst/>
                <a:uLnTx/>
                <a:uFillTx/>
                <a:latin typeface="Calibri" panose="020F0502020204030204"/>
                <a:ea typeface="+mn-ea"/>
                <a:cs typeface="+mn-cs"/>
              </a:rPr>
              <a:t>Look at what you're already doing, and the control measures you already have in place. Ask yourself:</a:t>
            </a:r>
          </a:p>
          <a:p>
            <a:pPr marL="0" marR="0" lvl="0" indent="0" algn="l" defTabSz="914400" rtl="0" eaLnBrk="1" fontAlgn="base" latinLnBrk="0" hangingPunct="1">
              <a:lnSpc>
                <a:spcPct val="90000"/>
              </a:lnSpc>
              <a:spcBef>
                <a:spcPts val="1000"/>
              </a:spcBef>
              <a:spcAft>
                <a:spcPts val="0"/>
              </a:spcAft>
              <a:buClrTx/>
              <a:buSzTx/>
              <a:buFont typeface="Arial" panose="020B0604020202020204" pitchFamily="34" charset="0"/>
              <a:buNone/>
              <a:tabLst/>
              <a:defRPr/>
            </a:pPr>
            <a:endParaRPr kumimoji="0" lang="en-GB" sz="35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base" latinLnBrk="0" hangingPunct="1">
              <a:lnSpc>
                <a:spcPct val="90000"/>
              </a:lnSpc>
              <a:spcBef>
                <a:spcPts val="1000"/>
              </a:spcBef>
              <a:spcAft>
                <a:spcPts val="0"/>
              </a:spcAft>
              <a:buClrTx/>
              <a:buSzTx/>
              <a:buFont typeface="Arial" panose="020B0604020202020204" pitchFamily="34" charset="0"/>
              <a:buChar char="•"/>
              <a:tabLst/>
              <a:defRPr/>
            </a:pPr>
            <a:r>
              <a:rPr kumimoji="0" lang="en-GB" sz="3500" b="0" i="0" u="none" strike="noStrike" kern="1200" cap="none" spc="0" normalizeH="0" baseline="0" noProof="0" dirty="0">
                <a:ln>
                  <a:noFill/>
                </a:ln>
                <a:solidFill>
                  <a:prstClr val="black"/>
                </a:solidFill>
                <a:effectLst/>
                <a:uLnTx/>
                <a:uFillTx/>
                <a:latin typeface="Calibri" panose="020F0502020204030204"/>
                <a:ea typeface="+mn-ea"/>
                <a:cs typeface="+mn-cs"/>
              </a:rPr>
              <a:t>Can I get rid of the hazard altogether?</a:t>
            </a:r>
          </a:p>
          <a:p>
            <a:pPr marL="228600" marR="0" lvl="0" indent="-228600" algn="l" defTabSz="914400" rtl="0" eaLnBrk="1" fontAlgn="base" latinLnBrk="0" hangingPunct="1">
              <a:lnSpc>
                <a:spcPct val="90000"/>
              </a:lnSpc>
              <a:spcBef>
                <a:spcPts val="1000"/>
              </a:spcBef>
              <a:spcAft>
                <a:spcPts val="0"/>
              </a:spcAft>
              <a:buClrTx/>
              <a:buSzTx/>
              <a:buFont typeface="Arial" panose="020B0604020202020204" pitchFamily="34" charset="0"/>
              <a:buChar char="•"/>
              <a:tabLst/>
              <a:defRPr/>
            </a:pPr>
            <a:r>
              <a:rPr kumimoji="0" lang="en-GB" sz="3500" b="0" i="0" u="none" strike="noStrike" kern="1200" cap="none" spc="0" normalizeH="0" baseline="0" noProof="0" dirty="0">
                <a:ln>
                  <a:noFill/>
                </a:ln>
                <a:solidFill>
                  <a:prstClr val="black"/>
                </a:solidFill>
                <a:effectLst/>
                <a:uLnTx/>
                <a:uFillTx/>
                <a:latin typeface="Calibri" panose="020F0502020204030204"/>
                <a:ea typeface="+mn-ea"/>
                <a:cs typeface="+mn-cs"/>
              </a:rPr>
              <a:t>If not, how can I control the risks so that harm is unlikely?</a:t>
            </a:r>
          </a:p>
          <a:p>
            <a:pPr marL="0" marR="0" lvl="0" indent="0" algn="l" defTabSz="914400" rtl="0" eaLnBrk="1" fontAlgn="base" latinLnBrk="0" hangingPunct="1">
              <a:lnSpc>
                <a:spcPct val="90000"/>
              </a:lnSpc>
              <a:spcBef>
                <a:spcPts val="1000"/>
              </a:spcBef>
              <a:spcAft>
                <a:spcPts val="0"/>
              </a:spcAft>
              <a:buClrTx/>
              <a:buSzTx/>
              <a:buFont typeface="Arial" panose="020B0604020202020204" pitchFamily="34" charset="0"/>
              <a:buNone/>
              <a:tabLst/>
              <a:defRPr/>
            </a:pPr>
            <a:endParaRPr kumimoji="0" lang="en-GB" sz="35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base" latinLnBrk="0" hangingPunct="1">
              <a:lnSpc>
                <a:spcPct val="90000"/>
              </a:lnSpc>
              <a:spcBef>
                <a:spcPts val="1000"/>
              </a:spcBef>
              <a:spcAft>
                <a:spcPts val="0"/>
              </a:spcAft>
              <a:buClrTx/>
              <a:buSzTx/>
              <a:buFont typeface="Arial" panose="020B0604020202020204" pitchFamily="34" charset="0"/>
              <a:buNone/>
              <a:tabLst/>
              <a:defRPr/>
            </a:pPr>
            <a:r>
              <a:rPr kumimoji="0" lang="en-GB" sz="3500" b="1" i="0" u="none" strike="noStrike" kern="1200" cap="none" spc="0" normalizeH="0" baseline="0" noProof="0" dirty="0">
                <a:ln>
                  <a:noFill/>
                </a:ln>
                <a:solidFill>
                  <a:prstClr val="black"/>
                </a:solidFill>
                <a:effectLst/>
                <a:uLnTx/>
                <a:uFillTx/>
                <a:latin typeface="Calibri" panose="020F0502020204030204"/>
                <a:ea typeface="+mn-ea"/>
                <a:cs typeface="+mn-cs"/>
              </a:rPr>
              <a:t>Some practical steps you could take include:</a:t>
            </a:r>
          </a:p>
          <a:p>
            <a:pPr marL="0" marR="0" lvl="0" indent="0" algn="l" defTabSz="914400" rtl="0" eaLnBrk="1" fontAlgn="base" latinLnBrk="0" hangingPunct="1">
              <a:lnSpc>
                <a:spcPct val="90000"/>
              </a:lnSpc>
              <a:spcBef>
                <a:spcPts val="1000"/>
              </a:spcBef>
              <a:spcAft>
                <a:spcPts val="0"/>
              </a:spcAft>
              <a:buClrTx/>
              <a:buSzTx/>
              <a:buFont typeface="Arial" panose="020B0604020202020204" pitchFamily="34" charset="0"/>
              <a:buNone/>
              <a:tabLst/>
              <a:defRPr/>
            </a:pPr>
            <a:endParaRPr kumimoji="0" lang="en-GB" sz="35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base" latinLnBrk="0" hangingPunct="1">
              <a:lnSpc>
                <a:spcPct val="90000"/>
              </a:lnSpc>
              <a:spcBef>
                <a:spcPts val="1000"/>
              </a:spcBef>
              <a:spcAft>
                <a:spcPts val="0"/>
              </a:spcAft>
              <a:buClrTx/>
              <a:buSzTx/>
              <a:buFont typeface="Arial" panose="020B0604020202020204" pitchFamily="34" charset="0"/>
              <a:buChar char="•"/>
              <a:tabLst/>
              <a:defRPr/>
            </a:pPr>
            <a:r>
              <a:rPr kumimoji="0" lang="en-GB" sz="3500" b="0" i="0" u="none" strike="noStrike" kern="1200" cap="none" spc="0" normalizeH="0" baseline="0" noProof="0" dirty="0">
                <a:ln>
                  <a:noFill/>
                </a:ln>
                <a:solidFill>
                  <a:prstClr val="black"/>
                </a:solidFill>
                <a:effectLst/>
                <a:uLnTx/>
                <a:uFillTx/>
                <a:latin typeface="Calibri" panose="020F0502020204030204"/>
                <a:ea typeface="+mn-ea"/>
                <a:cs typeface="+mn-cs"/>
              </a:rPr>
              <a:t>Trying a less risky option</a:t>
            </a:r>
          </a:p>
          <a:p>
            <a:pPr marL="228600" marR="0" lvl="0" indent="-228600" algn="l" defTabSz="914400" rtl="0" eaLnBrk="1" fontAlgn="base" latinLnBrk="0" hangingPunct="1">
              <a:lnSpc>
                <a:spcPct val="90000"/>
              </a:lnSpc>
              <a:spcBef>
                <a:spcPts val="1000"/>
              </a:spcBef>
              <a:spcAft>
                <a:spcPts val="0"/>
              </a:spcAft>
              <a:buClrTx/>
              <a:buSzTx/>
              <a:buFont typeface="Arial" panose="020B0604020202020204" pitchFamily="34" charset="0"/>
              <a:buChar char="•"/>
              <a:tabLst/>
              <a:defRPr/>
            </a:pPr>
            <a:r>
              <a:rPr kumimoji="0" lang="en-GB" sz="3500" b="0" i="0" u="none" strike="noStrike" kern="1200" cap="none" spc="0" normalizeH="0" baseline="0" noProof="0" dirty="0">
                <a:ln>
                  <a:noFill/>
                </a:ln>
                <a:solidFill>
                  <a:prstClr val="black"/>
                </a:solidFill>
                <a:effectLst/>
                <a:uLnTx/>
                <a:uFillTx/>
                <a:latin typeface="Calibri" panose="020F0502020204030204"/>
                <a:ea typeface="+mn-ea"/>
                <a:cs typeface="+mn-cs"/>
              </a:rPr>
              <a:t>Preventing access to the hazards</a:t>
            </a:r>
          </a:p>
          <a:p>
            <a:pPr marL="228600" marR="0" lvl="0" indent="-228600" algn="l" defTabSz="914400" rtl="0" eaLnBrk="1" fontAlgn="base" latinLnBrk="0" hangingPunct="1">
              <a:lnSpc>
                <a:spcPct val="90000"/>
              </a:lnSpc>
              <a:spcBef>
                <a:spcPts val="1000"/>
              </a:spcBef>
              <a:spcAft>
                <a:spcPts val="0"/>
              </a:spcAft>
              <a:buClrTx/>
              <a:buSzTx/>
              <a:buFont typeface="Arial" panose="020B0604020202020204" pitchFamily="34" charset="0"/>
              <a:buChar char="•"/>
              <a:tabLst/>
              <a:defRPr/>
            </a:pPr>
            <a:r>
              <a:rPr kumimoji="0" lang="en-GB" sz="3500" b="0" i="0" u="none" strike="noStrike" kern="1200" cap="none" spc="0" normalizeH="0" baseline="0" noProof="0" dirty="0">
                <a:ln>
                  <a:noFill/>
                </a:ln>
                <a:solidFill>
                  <a:prstClr val="black"/>
                </a:solidFill>
                <a:effectLst/>
                <a:uLnTx/>
                <a:uFillTx/>
                <a:latin typeface="Calibri" panose="020F0502020204030204"/>
                <a:ea typeface="+mn-ea"/>
                <a:cs typeface="+mn-cs"/>
              </a:rPr>
              <a:t>Organising work to reduce exposure to the hazard</a:t>
            </a:r>
          </a:p>
          <a:p>
            <a:pPr marL="228600" marR="0" lvl="0" indent="-228600" algn="l" defTabSz="914400" rtl="0" eaLnBrk="1" fontAlgn="base" latinLnBrk="0" hangingPunct="1">
              <a:lnSpc>
                <a:spcPct val="90000"/>
              </a:lnSpc>
              <a:spcBef>
                <a:spcPts val="1000"/>
              </a:spcBef>
              <a:spcAft>
                <a:spcPts val="0"/>
              </a:spcAft>
              <a:buClrTx/>
              <a:buSzTx/>
              <a:buFont typeface="Arial" panose="020B0604020202020204" pitchFamily="34" charset="0"/>
              <a:buChar char="•"/>
              <a:tabLst/>
              <a:defRPr/>
            </a:pPr>
            <a:r>
              <a:rPr kumimoji="0" lang="en-GB" sz="3500" b="0" i="0" u="none" strike="noStrike" kern="1200" cap="none" spc="0" normalizeH="0" baseline="0" noProof="0" dirty="0">
                <a:ln>
                  <a:noFill/>
                </a:ln>
                <a:solidFill>
                  <a:prstClr val="black"/>
                </a:solidFill>
                <a:effectLst/>
                <a:uLnTx/>
                <a:uFillTx/>
                <a:latin typeface="Calibri" panose="020F0502020204030204"/>
                <a:ea typeface="+mn-ea"/>
                <a:cs typeface="+mn-cs"/>
              </a:rPr>
              <a:t>Issuing protective equipment</a:t>
            </a:r>
          </a:p>
          <a:p>
            <a:pPr marL="228600" marR="0" lvl="0" indent="-228600" algn="l" defTabSz="914400" rtl="0" eaLnBrk="1" fontAlgn="base" latinLnBrk="0" hangingPunct="1">
              <a:lnSpc>
                <a:spcPct val="90000"/>
              </a:lnSpc>
              <a:spcBef>
                <a:spcPts val="1000"/>
              </a:spcBef>
              <a:spcAft>
                <a:spcPts val="0"/>
              </a:spcAft>
              <a:buClrTx/>
              <a:buSzTx/>
              <a:buFont typeface="Arial" panose="020B0604020202020204" pitchFamily="34" charset="0"/>
              <a:buChar char="•"/>
              <a:tabLst/>
              <a:defRPr/>
            </a:pPr>
            <a:r>
              <a:rPr kumimoji="0" lang="en-GB" sz="3500" b="0" i="0" u="none" strike="noStrike" kern="1200" cap="none" spc="0" normalizeH="0" baseline="0" noProof="0" dirty="0">
                <a:ln>
                  <a:noFill/>
                </a:ln>
                <a:solidFill>
                  <a:prstClr val="black"/>
                </a:solidFill>
                <a:effectLst/>
                <a:uLnTx/>
                <a:uFillTx/>
                <a:latin typeface="Calibri" panose="020F0502020204030204"/>
                <a:ea typeface="+mn-ea"/>
                <a:cs typeface="+mn-cs"/>
              </a:rPr>
              <a:t>Providing welfare facilities such as first aid and washing facilities</a:t>
            </a:r>
          </a:p>
          <a:p>
            <a:pPr marL="228600" marR="0" lvl="0" indent="-228600" algn="l" defTabSz="914400" rtl="0" eaLnBrk="1" fontAlgn="base" latinLnBrk="0" hangingPunct="1">
              <a:lnSpc>
                <a:spcPct val="90000"/>
              </a:lnSpc>
              <a:spcBef>
                <a:spcPts val="1000"/>
              </a:spcBef>
              <a:spcAft>
                <a:spcPts val="0"/>
              </a:spcAft>
              <a:buClrTx/>
              <a:buSzTx/>
              <a:buFont typeface="Arial" panose="020B0604020202020204" pitchFamily="34" charset="0"/>
              <a:buChar char="•"/>
              <a:tabLst/>
              <a:defRPr/>
            </a:pPr>
            <a:endParaRPr kumimoji="0" lang="en-GB" sz="35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base" latinLnBrk="0" hangingPunct="1">
              <a:lnSpc>
                <a:spcPct val="90000"/>
              </a:lnSpc>
              <a:spcBef>
                <a:spcPts val="1000"/>
              </a:spcBef>
              <a:spcAft>
                <a:spcPts val="0"/>
              </a:spcAft>
              <a:buClrTx/>
              <a:buSzTx/>
              <a:buFont typeface="Arial" panose="020B0604020202020204" pitchFamily="34" charset="0"/>
              <a:buNone/>
              <a:tabLst/>
              <a:defRPr/>
            </a:pPr>
            <a:r>
              <a:rPr kumimoji="0" lang="en-GB" sz="3800" b="0" i="0" u="none" strike="noStrike" kern="1200" cap="none" spc="0" normalizeH="0" baseline="0" noProof="0" dirty="0">
                <a:ln>
                  <a:noFill/>
                </a:ln>
                <a:solidFill>
                  <a:prstClr val="black"/>
                </a:solidFill>
                <a:effectLst/>
                <a:uLnTx/>
                <a:uFillTx/>
                <a:latin typeface="Calibri" panose="020F0502020204030204"/>
                <a:ea typeface="+mn-ea"/>
                <a:cs typeface="+mn-cs"/>
              </a:rPr>
              <a:t>- HSE Guidance on Risk Assessments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17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4024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6FD92-ADA5-4AD5-9450-22103CA830D2}"/>
              </a:ext>
            </a:extLst>
          </p:cNvPr>
          <p:cNvSpPr>
            <a:spLocks noGrp="1"/>
          </p:cNvSpPr>
          <p:nvPr>
            <p:ph type="title"/>
          </p:nvPr>
        </p:nvSpPr>
        <p:spPr>
          <a:xfrm>
            <a:off x="696685" y="301284"/>
            <a:ext cx="10515600" cy="1325563"/>
          </a:xfrm>
        </p:spPr>
        <p:txBody>
          <a:bodyPr>
            <a:normAutofit/>
          </a:bodyPr>
          <a:lstStyle/>
          <a:p>
            <a:pPr lvl="0"/>
            <a:r>
              <a:rPr lang="en-GB" sz="4000" b="1" dirty="0">
                <a:latin typeface="Arial" panose="020B0604020202020204" pitchFamily="34" charset="0"/>
                <a:cs typeface="Arial" panose="020B0604020202020204" pitchFamily="34" charset="0"/>
              </a:rPr>
              <a:t>2. Understanding Risk Assessments </a:t>
            </a:r>
          </a:p>
        </p:txBody>
      </p:sp>
      <p:sp>
        <p:nvSpPr>
          <p:cNvPr id="3" name="Content Placeholder 2">
            <a:extLst>
              <a:ext uri="{FF2B5EF4-FFF2-40B4-BE49-F238E27FC236}">
                <a16:creationId xmlns:a16="http://schemas.microsoft.com/office/drawing/2014/main" id="{BE220B81-FAB0-42CE-81E0-691315E7D833}"/>
              </a:ext>
            </a:extLst>
          </p:cNvPr>
          <p:cNvSpPr>
            <a:spLocks noGrp="1"/>
          </p:cNvSpPr>
          <p:nvPr>
            <p:ph idx="1"/>
          </p:nvPr>
        </p:nvSpPr>
        <p:spPr>
          <a:xfrm>
            <a:off x="783771" y="1295399"/>
            <a:ext cx="10515600" cy="4598535"/>
          </a:xfrm>
        </p:spPr>
        <p:txBody>
          <a:bodyPr>
            <a:noAutofit/>
          </a:bodyPr>
          <a:lstStyle/>
          <a:p>
            <a:pPr marL="0" indent="0">
              <a:buNone/>
            </a:pPr>
            <a:endParaRPr lang="en-GB" dirty="0">
              <a:hlinkClick r:id="rId3"/>
            </a:endParaRPr>
          </a:p>
          <a:p>
            <a:pPr marL="0" indent="0">
              <a:buNone/>
            </a:pPr>
            <a:r>
              <a:rPr lang="en-GB" sz="2400" b="0" i="0" dirty="0">
                <a:solidFill>
                  <a:srgbClr val="4E1D76"/>
                </a:solidFill>
                <a:effectLst/>
                <a:highlight>
                  <a:srgbClr val="FFFF00"/>
                </a:highlight>
              </a:rPr>
              <a:t>Members' Guide to Risk Assessments (Updated) </a:t>
            </a:r>
            <a:r>
              <a:rPr lang="en-GB" sz="2400" dirty="0"/>
              <a:t>– EIS Guidance</a:t>
            </a:r>
          </a:p>
          <a:p>
            <a:endParaRPr lang="en-GB" sz="2400" dirty="0"/>
          </a:p>
          <a:p>
            <a:pPr marL="0" indent="0">
              <a:buNone/>
            </a:pPr>
            <a:r>
              <a:rPr lang="en-GB" sz="2400" dirty="0"/>
              <a:t>Examining and interrogating the components of a Covid-19 Risk Assessment and Plan: </a:t>
            </a:r>
          </a:p>
          <a:p>
            <a:pPr lvl="1"/>
            <a:r>
              <a:rPr lang="en-GB" dirty="0"/>
              <a:t>Physical Distancing</a:t>
            </a:r>
          </a:p>
          <a:p>
            <a:pPr lvl="1"/>
            <a:r>
              <a:rPr lang="en-GB" dirty="0"/>
              <a:t>Cleaning and Hygiene</a:t>
            </a:r>
          </a:p>
          <a:p>
            <a:pPr lvl="1"/>
            <a:r>
              <a:rPr lang="en-GB" dirty="0"/>
              <a:t>PPE</a:t>
            </a:r>
          </a:p>
          <a:p>
            <a:pPr lvl="1"/>
            <a:r>
              <a:rPr lang="en-GB" dirty="0"/>
              <a:t>Isolation</a:t>
            </a:r>
          </a:p>
          <a:p>
            <a:pPr lvl="1"/>
            <a:r>
              <a:rPr lang="en-GB" dirty="0"/>
              <a:t>Safe Staff Levels</a:t>
            </a:r>
          </a:p>
          <a:p>
            <a:pPr lvl="1"/>
            <a:r>
              <a:rPr lang="en-GB" dirty="0"/>
              <a:t>Travel to Work</a:t>
            </a:r>
          </a:p>
        </p:txBody>
      </p:sp>
      <p:pic>
        <p:nvPicPr>
          <p:cNvPr id="5" name="Picture 4">
            <a:extLst>
              <a:ext uri="{FF2B5EF4-FFF2-40B4-BE49-F238E27FC236}">
                <a16:creationId xmlns:a16="http://schemas.microsoft.com/office/drawing/2014/main" id="{E1020063-E450-4863-8E98-217F3C2345F2}"/>
              </a:ext>
            </a:extLst>
          </p:cNvPr>
          <p:cNvPicPr>
            <a:picLocks noChangeAspect="1"/>
          </p:cNvPicPr>
          <p:nvPr/>
        </p:nvPicPr>
        <p:blipFill>
          <a:blip r:embed="rId4"/>
          <a:stretch>
            <a:fillRect/>
          </a:stretch>
        </p:blipFill>
        <p:spPr>
          <a:xfrm>
            <a:off x="462639" y="6012104"/>
            <a:ext cx="3630387" cy="717555"/>
          </a:xfrm>
          <a:prstGeom prst="rect">
            <a:avLst/>
          </a:prstGeom>
        </p:spPr>
      </p:pic>
      <p:pic>
        <p:nvPicPr>
          <p:cNvPr id="7" name="Picture 6">
            <a:extLst>
              <a:ext uri="{FF2B5EF4-FFF2-40B4-BE49-F238E27FC236}">
                <a16:creationId xmlns:a16="http://schemas.microsoft.com/office/drawing/2014/main" id="{B57E0A29-7F9B-465B-98A5-CDF3C6B0B20B}"/>
              </a:ext>
            </a:extLst>
          </p:cNvPr>
          <p:cNvPicPr>
            <a:picLocks noChangeAspect="1"/>
          </p:cNvPicPr>
          <p:nvPr/>
        </p:nvPicPr>
        <p:blipFill>
          <a:blip r:embed="rId4"/>
          <a:stretch>
            <a:fillRect/>
          </a:stretch>
        </p:blipFill>
        <p:spPr>
          <a:xfrm>
            <a:off x="4093026" y="6016180"/>
            <a:ext cx="3630387" cy="717555"/>
          </a:xfrm>
          <a:prstGeom prst="rect">
            <a:avLst/>
          </a:prstGeom>
        </p:spPr>
      </p:pic>
      <p:pic>
        <p:nvPicPr>
          <p:cNvPr id="8" name="Picture 7">
            <a:extLst>
              <a:ext uri="{FF2B5EF4-FFF2-40B4-BE49-F238E27FC236}">
                <a16:creationId xmlns:a16="http://schemas.microsoft.com/office/drawing/2014/main" id="{DAD33ACA-228F-4230-B0E6-4B1CCC260FE7}"/>
              </a:ext>
            </a:extLst>
          </p:cNvPr>
          <p:cNvPicPr>
            <a:picLocks noChangeAspect="1"/>
          </p:cNvPicPr>
          <p:nvPr/>
        </p:nvPicPr>
        <p:blipFill>
          <a:blip r:embed="rId4"/>
          <a:stretch>
            <a:fillRect/>
          </a:stretch>
        </p:blipFill>
        <p:spPr>
          <a:xfrm>
            <a:off x="7791449" y="6012105"/>
            <a:ext cx="3630387" cy="717555"/>
          </a:xfrm>
          <a:prstGeom prst="rect">
            <a:avLst/>
          </a:prstGeom>
        </p:spPr>
      </p:pic>
    </p:spTree>
    <p:extLst>
      <p:ext uri="{BB962C8B-B14F-4D97-AF65-F5344CB8AC3E}">
        <p14:creationId xmlns:p14="http://schemas.microsoft.com/office/powerpoint/2010/main" val="1093975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6FD92-ADA5-4AD5-9450-22103CA830D2}"/>
              </a:ext>
            </a:extLst>
          </p:cNvPr>
          <p:cNvSpPr>
            <a:spLocks noGrp="1"/>
          </p:cNvSpPr>
          <p:nvPr>
            <p:ph type="title"/>
          </p:nvPr>
        </p:nvSpPr>
        <p:spPr>
          <a:xfrm>
            <a:off x="838200" y="619400"/>
            <a:ext cx="10515600" cy="959476"/>
          </a:xfrm>
        </p:spPr>
        <p:txBody>
          <a:bodyPr>
            <a:normAutofit fontScale="90000"/>
          </a:bodyPr>
          <a:lstStyle/>
          <a:p>
            <a:r>
              <a:rPr lang="en-GB" sz="4900" b="1" dirty="0">
                <a:latin typeface="Arial" panose="020B0604020202020204" pitchFamily="34" charset="0"/>
                <a:ea typeface="Calibri" panose="020F0502020204030204" pitchFamily="34" charset="0"/>
                <a:cs typeface="Arial" panose="020B0604020202020204" pitchFamily="34" charset="0"/>
              </a:rPr>
              <a:t>2. Understanding Risk Assessments</a:t>
            </a:r>
            <a:br>
              <a:rPr lang="en-GB" dirty="0">
                <a:latin typeface="Calibri" panose="020F0502020204030204" pitchFamily="34" charset="0"/>
                <a:ea typeface="Calibri" panose="020F0502020204030204" pitchFamily="34" charset="0"/>
              </a:rPr>
            </a:br>
            <a:br>
              <a:rPr lang="en-GB" dirty="0"/>
            </a:br>
            <a:endParaRPr lang="en-GB" dirty="0"/>
          </a:p>
        </p:txBody>
      </p:sp>
      <p:sp>
        <p:nvSpPr>
          <p:cNvPr id="3" name="Content Placeholder 2">
            <a:extLst>
              <a:ext uri="{FF2B5EF4-FFF2-40B4-BE49-F238E27FC236}">
                <a16:creationId xmlns:a16="http://schemas.microsoft.com/office/drawing/2014/main" id="{BE220B81-FAB0-42CE-81E0-691315E7D833}"/>
              </a:ext>
            </a:extLst>
          </p:cNvPr>
          <p:cNvSpPr>
            <a:spLocks noGrp="1"/>
          </p:cNvSpPr>
          <p:nvPr>
            <p:ph idx="1"/>
          </p:nvPr>
        </p:nvSpPr>
        <p:spPr>
          <a:xfrm>
            <a:off x="491359" y="1016895"/>
            <a:ext cx="10515600" cy="4351338"/>
          </a:xfrm>
        </p:spPr>
        <p:txBody>
          <a:bodyPr>
            <a:normAutofit/>
          </a:bodyPr>
          <a:lstStyle/>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graphicFrame>
        <p:nvGraphicFramePr>
          <p:cNvPr id="6" name="Table 5">
            <a:extLst>
              <a:ext uri="{FF2B5EF4-FFF2-40B4-BE49-F238E27FC236}">
                <a16:creationId xmlns:a16="http://schemas.microsoft.com/office/drawing/2014/main" id="{58F0483E-DF83-43E3-907E-B01BD951B8C7}"/>
              </a:ext>
            </a:extLst>
          </p:cNvPr>
          <p:cNvGraphicFramePr>
            <a:graphicFrameLocks noGrp="1"/>
          </p:cNvGraphicFramePr>
          <p:nvPr/>
        </p:nvGraphicFramePr>
        <p:xfrm>
          <a:off x="491356" y="9269036"/>
          <a:ext cx="10515599" cy="6858000"/>
        </p:xfrm>
        <a:graphic>
          <a:graphicData uri="http://schemas.openxmlformats.org/drawingml/2006/table">
            <a:tbl>
              <a:tblPr>
                <a:tableStyleId>{5C22544A-7EE6-4342-B048-85BDC9FD1C3A}</a:tableStyleId>
              </a:tblPr>
              <a:tblGrid>
                <a:gridCol w="152730">
                  <a:extLst>
                    <a:ext uri="{9D8B030D-6E8A-4147-A177-3AD203B41FA5}">
                      <a16:colId xmlns:a16="http://schemas.microsoft.com/office/drawing/2014/main" val="55229564"/>
                    </a:ext>
                  </a:extLst>
                </a:gridCol>
                <a:gridCol w="2638110">
                  <a:extLst>
                    <a:ext uri="{9D8B030D-6E8A-4147-A177-3AD203B41FA5}">
                      <a16:colId xmlns:a16="http://schemas.microsoft.com/office/drawing/2014/main" val="3777778575"/>
                    </a:ext>
                  </a:extLst>
                </a:gridCol>
                <a:gridCol w="3701491">
                  <a:extLst>
                    <a:ext uri="{9D8B030D-6E8A-4147-A177-3AD203B41FA5}">
                      <a16:colId xmlns:a16="http://schemas.microsoft.com/office/drawing/2014/main" val="2134308637"/>
                    </a:ext>
                  </a:extLst>
                </a:gridCol>
                <a:gridCol w="1758208">
                  <a:extLst>
                    <a:ext uri="{9D8B030D-6E8A-4147-A177-3AD203B41FA5}">
                      <a16:colId xmlns:a16="http://schemas.microsoft.com/office/drawing/2014/main" val="1439956426"/>
                    </a:ext>
                  </a:extLst>
                </a:gridCol>
                <a:gridCol w="2265060">
                  <a:extLst>
                    <a:ext uri="{9D8B030D-6E8A-4147-A177-3AD203B41FA5}">
                      <a16:colId xmlns:a16="http://schemas.microsoft.com/office/drawing/2014/main" val="1467655042"/>
                    </a:ext>
                  </a:extLst>
                </a:gridCol>
              </a:tblGrid>
              <a:tr h="1861542">
                <a:tc>
                  <a:txBody>
                    <a:bodyPr/>
                    <a:lstStyle/>
                    <a:p>
                      <a:pPr marL="0" lvl="0" indent="0" hangingPunct="0">
                        <a:spcAft>
                          <a:spcPts val="0"/>
                        </a:spcAft>
                        <a:buFont typeface="+mj-lt"/>
                        <a:buNone/>
                      </a:pPr>
                      <a:r>
                        <a:rPr lang="en-GB" sz="1800" dirty="0">
                          <a:effectLst/>
                        </a:rPr>
                        <a:t> </a:t>
                      </a:r>
                      <a:endParaRPr lang="en-GB" sz="1800" dirty="0">
                        <a:effectLst/>
                        <a:latin typeface="Times New Roman" panose="02020603050405020304" pitchFamily="18" charset="0"/>
                        <a:ea typeface="Times New Roman" panose="02020603050405020304" pitchFamily="18" charset="0"/>
                      </a:endParaRPr>
                    </a:p>
                  </a:txBody>
                  <a:tcPr marL="63665" marR="63665" marT="0" marB="0"/>
                </a:tc>
                <a:tc>
                  <a:txBody>
                    <a:bodyPr/>
                    <a:lstStyle/>
                    <a:p>
                      <a:pPr algn="just" hangingPunct="0">
                        <a:spcAft>
                          <a:spcPts val="0"/>
                        </a:spcAft>
                      </a:pPr>
                      <a:r>
                        <a:rPr lang="en-GB" sz="1800" dirty="0">
                          <a:effectLst/>
                        </a:rPr>
                        <a:t>High contact areas</a:t>
                      </a:r>
                    </a:p>
                    <a:p>
                      <a:pPr algn="just" hangingPunct="0">
                        <a:spcAft>
                          <a:spcPts val="0"/>
                        </a:spcAft>
                      </a:pPr>
                      <a:r>
                        <a:rPr lang="en-GB" sz="1800" dirty="0">
                          <a:effectLst/>
                        </a:rPr>
                        <a:t> </a:t>
                      </a:r>
                    </a:p>
                    <a:p>
                      <a:pPr algn="just" hangingPunct="0">
                        <a:spcAft>
                          <a:spcPts val="0"/>
                        </a:spcAft>
                      </a:pPr>
                      <a:r>
                        <a:rPr lang="en-GB" sz="1800" dirty="0">
                          <a:effectLst/>
                        </a:rPr>
                        <a:t>Surface transfer throughout the office, door entry and egress, tea &amp; coffee points, rest area, staff rooms</a:t>
                      </a:r>
                      <a:endParaRPr lang="en-GB" sz="1800" dirty="0">
                        <a:effectLst/>
                        <a:latin typeface="Times New Roman" panose="02020603050405020304" pitchFamily="18" charset="0"/>
                        <a:ea typeface="Times New Roman" panose="02020603050405020304" pitchFamily="18" charset="0"/>
                      </a:endParaRPr>
                    </a:p>
                  </a:txBody>
                  <a:tcPr marL="63665" marR="63665" marT="0" marB="0"/>
                </a:tc>
                <a:tc>
                  <a:txBody>
                    <a:bodyPr/>
                    <a:lstStyle/>
                    <a:p>
                      <a:pPr marL="342900" lvl="0" indent="-342900" hangingPunct="0">
                        <a:spcAft>
                          <a:spcPts val="0"/>
                        </a:spcAft>
                        <a:buFont typeface="Symbol" panose="05050102010706020507" pitchFamily="18" charset="2"/>
                        <a:buChar char=""/>
                      </a:pPr>
                      <a:r>
                        <a:rPr lang="en-GB" sz="1800" dirty="0">
                          <a:effectLst/>
                        </a:rPr>
                        <a:t>Doors entry is mainly via swipe cards, where there are push buttons or other manual exit requirements these will be cleaned as for high contact points.</a:t>
                      </a:r>
                    </a:p>
                    <a:p>
                      <a:pPr marL="342900" lvl="0" indent="-342900" hangingPunct="0">
                        <a:spcAft>
                          <a:spcPts val="0"/>
                        </a:spcAft>
                        <a:buFont typeface="Symbol" panose="05050102010706020507" pitchFamily="18" charset="2"/>
                        <a:buChar char=""/>
                      </a:pPr>
                      <a:r>
                        <a:rPr lang="en-GB" sz="1800" dirty="0">
                          <a:effectLst/>
                        </a:rPr>
                        <a:t>Consider installing sensor water closets and taps in toilets, showers, and communal rest areas.</a:t>
                      </a:r>
                    </a:p>
                    <a:p>
                      <a:pPr marL="342900" lvl="0" indent="-342900" hangingPunct="0">
                        <a:spcAft>
                          <a:spcPts val="0"/>
                        </a:spcAft>
                        <a:buFont typeface="Symbol" panose="05050102010706020507" pitchFamily="18" charset="2"/>
                        <a:buChar char=""/>
                      </a:pPr>
                      <a:r>
                        <a:rPr lang="en-GB" sz="1800" dirty="0">
                          <a:effectLst/>
                        </a:rPr>
                        <a:t>Consider replacing all equipment that requires user control with sensor-operated systems such as sensor operated bottle filling stations</a:t>
                      </a:r>
                    </a:p>
                    <a:p>
                      <a:pPr marL="342900" lvl="0" indent="-342900" hangingPunct="0">
                        <a:spcAft>
                          <a:spcPts val="0"/>
                        </a:spcAft>
                        <a:buFont typeface="Symbol" panose="05050102010706020507" pitchFamily="18" charset="2"/>
                        <a:buChar char=""/>
                      </a:pPr>
                      <a:r>
                        <a:rPr lang="en-GB" sz="1800" dirty="0">
                          <a:effectLst/>
                        </a:rPr>
                        <a:t>Provide hand sanitisers at all high contact points – areas such as entrances, tea points, rest areas and other designated points throughout the building.</a:t>
                      </a:r>
                    </a:p>
                    <a:p>
                      <a:pPr marL="342900" lvl="0" indent="-342900" hangingPunct="0">
                        <a:spcAft>
                          <a:spcPts val="0"/>
                        </a:spcAft>
                        <a:buFont typeface="Symbol" panose="05050102010706020507" pitchFamily="18" charset="2"/>
                        <a:buChar char=""/>
                      </a:pPr>
                      <a:r>
                        <a:rPr lang="en-GB" sz="1800" dirty="0">
                          <a:effectLst/>
                        </a:rPr>
                        <a:t>For multiple occupancy rooms, instigate regular cleaning of all high contact points with a suitable disinfectant. For single occupancy areas a reactive cleaning regime should be implemented.</a:t>
                      </a:r>
                      <a:endParaRPr lang="en-GB" sz="1800" dirty="0">
                        <a:effectLst/>
                        <a:latin typeface="Times New Roman" panose="02020603050405020304" pitchFamily="18" charset="0"/>
                        <a:ea typeface="Times New Roman" panose="02020603050405020304" pitchFamily="18" charset="0"/>
                      </a:endParaRPr>
                    </a:p>
                  </a:txBody>
                  <a:tcPr marL="63665" marR="63665" marT="0" marB="0"/>
                </a:tc>
                <a:tc>
                  <a:txBody>
                    <a:bodyPr/>
                    <a:lstStyle/>
                    <a:p>
                      <a:pPr hangingPunct="0">
                        <a:spcAft>
                          <a:spcPts val="0"/>
                        </a:spcAft>
                      </a:pPr>
                      <a:r>
                        <a:rPr lang="en-GB" sz="1800" dirty="0">
                          <a:effectLst/>
                        </a:rPr>
                        <a:t> </a:t>
                      </a:r>
                      <a:endParaRPr lang="en-GB" sz="1800" dirty="0">
                        <a:effectLst/>
                        <a:latin typeface="Times New Roman" panose="02020603050405020304" pitchFamily="18" charset="0"/>
                        <a:ea typeface="Times New Roman" panose="02020603050405020304" pitchFamily="18" charset="0"/>
                      </a:endParaRPr>
                    </a:p>
                  </a:txBody>
                  <a:tcPr marL="63665" marR="63665" marT="0" marB="0"/>
                </a:tc>
                <a:tc>
                  <a:txBody>
                    <a:bodyPr/>
                    <a:lstStyle/>
                    <a:p>
                      <a:pPr hangingPunct="0">
                        <a:spcAft>
                          <a:spcPts val="0"/>
                        </a:spcAft>
                      </a:pPr>
                      <a:r>
                        <a:rPr lang="en-GB" sz="1800" dirty="0">
                          <a:effectLst/>
                        </a:rPr>
                        <a:t>.</a:t>
                      </a:r>
                      <a:endParaRPr lang="en-GB" sz="1800" dirty="0">
                        <a:effectLst/>
                        <a:latin typeface="Times New Roman" panose="02020603050405020304" pitchFamily="18" charset="0"/>
                        <a:ea typeface="Times New Roman" panose="02020603050405020304" pitchFamily="18" charset="0"/>
                      </a:endParaRPr>
                    </a:p>
                  </a:txBody>
                  <a:tcPr marL="63665" marR="63665" marT="0" marB="0"/>
                </a:tc>
                <a:extLst>
                  <a:ext uri="{0D108BD9-81ED-4DB2-BD59-A6C34878D82A}">
                    <a16:rowId xmlns:a16="http://schemas.microsoft.com/office/drawing/2014/main" val="1692047749"/>
                  </a:ext>
                </a:extLst>
              </a:tr>
            </a:tbl>
          </a:graphicData>
        </a:graphic>
      </p:graphicFrame>
      <p:graphicFrame>
        <p:nvGraphicFramePr>
          <p:cNvPr id="8" name="Table 7">
            <a:extLst>
              <a:ext uri="{FF2B5EF4-FFF2-40B4-BE49-F238E27FC236}">
                <a16:creationId xmlns:a16="http://schemas.microsoft.com/office/drawing/2014/main" id="{4CE1B5C7-61F4-4605-BF89-158061D40F13}"/>
              </a:ext>
            </a:extLst>
          </p:cNvPr>
          <p:cNvGraphicFramePr>
            <a:graphicFrameLocks noGrp="1"/>
          </p:cNvGraphicFramePr>
          <p:nvPr/>
        </p:nvGraphicFramePr>
        <p:xfrm>
          <a:off x="1340440" y="1149876"/>
          <a:ext cx="9666515" cy="5444491"/>
        </p:xfrm>
        <a:graphic>
          <a:graphicData uri="http://schemas.openxmlformats.org/drawingml/2006/table">
            <a:tbl>
              <a:tblPr firstRow="1" firstCol="1" bandRow="1"/>
              <a:tblGrid>
                <a:gridCol w="2082025">
                  <a:extLst>
                    <a:ext uri="{9D8B030D-6E8A-4147-A177-3AD203B41FA5}">
                      <a16:colId xmlns:a16="http://schemas.microsoft.com/office/drawing/2014/main" val="1554565323"/>
                    </a:ext>
                  </a:extLst>
                </a:gridCol>
                <a:gridCol w="3796897">
                  <a:extLst>
                    <a:ext uri="{9D8B030D-6E8A-4147-A177-3AD203B41FA5}">
                      <a16:colId xmlns:a16="http://schemas.microsoft.com/office/drawing/2014/main" val="702497693"/>
                    </a:ext>
                  </a:extLst>
                </a:gridCol>
                <a:gridCol w="2243319">
                  <a:extLst>
                    <a:ext uri="{9D8B030D-6E8A-4147-A177-3AD203B41FA5}">
                      <a16:colId xmlns:a16="http://schemas.microsoft.com/office/drawing/2014/main" val="568384480"/>
                    </a:ext>
                  </a:extLst>
                </a:gridCol>
                <a:gridCol w="1544274">
                  <a:extLst>
                    <a:ext uri="{9D8B030D-6E8A-4147-A177-3AD203B41FA5}">
                      <a16:colId xmlns:a16="http://schemas.microsoft.com/office/drawing/2014/main" val="3854111964"/>
                    </a:ext>
                  </a:extLst>
                </a:gridCol>
              </a:tblGrid>
              <a:tr h="704878">
                <a:tc>
                  <a:txBody>
                    <a:bodyPr/>
                    <a:lstStyle/>
                    <a:p>
                      <a:pPr>
                        <a:lnSpc>
                          <a:spcPct val="107000"/>
                        </a:lnSpc>
                        <a:spcAft>
                          <a:spcPts val="0"/>
                        </a:spcAft>
                      </a:pPr>
                      <a:r>
                        <a:rPr lang="en-GB"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Commuting to and from Site – All Staff</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gridSpan="3">
                  <a:txBody>
                    <a:bodyPr/>
                    <a:lstStyle/>
                    <a:p>
                      <a:pPr>
                        <a:lnSpc>
                          <a:spcPct val="107000"/>
                        </a:lnSpc>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133823980"/>
                  </a:ext>
                </a:extLst>
              </a:tr>
              <a:tr h="960339">
                <a:tc>
                  <a:txBody>
                    <a:bodyPr/>
                    <a:lstStyle/>
                    <a:p>
                      <a:pPr>
                        <a:lnSpc>
                          <a:spcPct val="107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Safety Hazard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List of control methods that must be followed to protect your health and safety.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PPE/Training Requirements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Risk level if control measures used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8698035"/>
                  </a:ext>
                </a:extLst>
              </a:tr>
              <a:tr h="3187436">
                <a:tc>
                  <a:txBody>
                    <a:bodyPr/>
                    <a:lstStyle/>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Maintenance of 2 metre recommended social distancing and increased risk of infection as a result. </a:t>
                      </a: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Wherever possible private transport should be used to maintain isolation from the public when commuting to the office.</a:t>
                      </a: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If public transport cannot be avoided, the employee should be encouraged to follow current government advice in respect of face coverings.</a:t>
                      </a: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On arrival at the site, employees should thoroughly wash their hands for at least 20 seconds or use hand sanitiser gel immediately on entry to the workplace.</a:t>
                      </a: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Face coverings may be required if 2m distancing cannot be maintained.</a:t>
                      </a: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Hand Sanitiser Gel should be provided in every classroom and at entry and egress points.</a:t>
                      </a: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481862538"/>
                  </a:ext>
                </a:extLst>
              </a:tr>
            </a:tbl>
          </a:graphicData>
        </a:graphic>
      </p:graphicFrame>
    </p:spTree>
    <p:extLst>
      <p:ext uri="{BB962C8B-B14F-4D97-AF65-F5344CB8AC3E}">
        <p14:creationId xmlns:p14="http://schemas.microsoft.com/office/powerpoint/2010/main" val="1871952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EE3F7-BAE5-46A1-8675-584B843642D0}"/>
              </a:ext>
            </a:extLst>
          </p:cNvPr>
          <p:cNvSpPr>
            <a:spLocks noGrp="1"/>
          </p:cNvSpPr>
          <p:nvPr>
            <p:ph type="title"/>
          </p:nvPr>
        </p:nvSpPr>
        <p:spPr>
          <a:xfrm>
            <a:off x="838200" y="130629"/>
            <a:ext cx="10515600" cy="1114847"/>
          </a:xfrm>
        </p:spPr>
        <p:txBody>
          <a:bodyPr>
            <a:normAutofit/>
          </a:bodyPr>
          <a:lstStyle/>
          <a:p>
            <a:r>
              <a:rPr lang="en-GB" sz="3200" b="1" dirty="0">
                <a:latin typeface="Arial" panose="020B0604020202020204" pitchFamily="34" charset="0"/>
                <a:ea typeface="Calibri" panose="020F0502020204030204" pitchFamily="34" charset="0"/>
                <a:cs typeface="Arial" panose="020B0604020202020204" pitchFamily="34" charset="0"/>
              </a:rPr>
              <a:t>2. Understanding Risk Assessments </a:t>
            </a:r>
            <a:br>
              <a:rPr lang="en-GB" sz="3200" b="1" dirty="0">
                <a:latin typeface="Arial" panose="020B0604020202020204" pitchFamily="34" charset="0"/>
                <a:ea typeface="Calibri" panose="020F0502020204030204" pitchFamily="34" charset="0"/>
                <a:cs typeface="Arial" panose="020B0604020202020204" pitchFamily="34" charset="0"/>
              </a:rPr>
            </a:br>
            <a:r>
              <a:rPr lang="en-GB" sz="3200" dirty="0">
                <a:latin typeface="Arial" panose="020B0604020202020204" pitchFamily="34" charset="0"/>
                <a:cs typeface="Arial" panose="020B0604020202020204" pitchFamily="34" charset="0"/>
              </a:rPr>
              <a:t>Vulnerable Employees</a:t>
            </a:r>
          </a:p>
        </p:txBody>
      </p:sp>
      <p:sp>
        <p:nvSpPr>
          <p:cNvPr id="3" name="Content Placeholder 2">
            <a:extLst>
              <a:ext uri="{FF2B5EF4-FFF2-40B4-BE49-F238E27FC236}">
                <a16:creationId xmlns:a16="http://schemas.microsoft.com/office/drawing/2014/main" id="{EB0B649C-EA41-429E-AFDD-7AF787C76BB0}"/>
              </a:ext>
            </a:extLst>
          </p:cNvPr>
          <p:cNvSpPr>
            <a:spLocks noGrp="1"/>
          </p:cNvSpPr>
          <p:nvPr>
            <p:ph idx="1"/>
          </p:nvPr>
        </p:nvSpPr>
        <p:spPr>
          <a:xfrm>
            <a:off x="4533900" y="1157076"/>
            <a:ext cx="7658100" cy="1114847"/>
          </a:xfrm>
        </p:spPr>
        <p:txBody>
          <a:bodyPr>
            <a:normAutofit/>
          </a:bodyPr>
          <a:lstStyle/>
          <a:p>
            <a:r>
              <a:rPr lang="en-GB" sz="2000" dirty="0">
                <a:hlinkClick r:id="rId3"/>
              </a:rPr>
              <a:t>Clinically extremely vulnerably </a:t>
            </a:r>
            <a:r>
              <a:rPr lang="en-GB" sz="2000" dirty="0"/>
              <a:t>or </a:t>
            </a:r>
            <a:r>
              <a:rPr lang="en-GB" sz="2000" dirty="0">
                <a:hlinkClick r:id="rId3"/>
              </a:rPr>
              <a:t>Critically vulnerable </a:t>
            </a:r>
            <a:r>
              <a:rPr lang="en-GB" sz="2000" dirty="0"/>
              <a:t>(over 70, pregnant, chronic asthma etc)?</a:t>
            </a:r>
          </a:p>
          <a:p>
            <a:r>
              <a:rPr lang="en-GB" sz="2000" dirty="0"/>
              <a:t>Disabled members and </a:t>
            </a:r>
            <a:r>
              <a:rPr lang="en-GB" sz="2000" dirty="0">
                <a:hlinkClick r:id="rId4"/>
              </a:rPr>
              <a:t>BME members </a:t>
            </a:r>
            <a:endParaRPr lang="en-GB" sz="2000" dirty="0"/>
          </a:p>
        </p:txBody>
      </p:sp>
      <p:graphicFrame>
        <p:nvGraphicFramePr>
          <p:cNvPr id="8" name="Table 7">
            <a:extLst>
              <a:ext uri="{FF2B5EF4-FFF2-40B4-BE49-F238E27FC236}">
                <a16:creationId xmlns:a16="http://schemas.microsoft.com/office/drawing/2014/main" id="{D936BE04-8FE5-42A7-90CD-F2F896628D14}"/>
              </a:ext>
            </a:extLst>
          </p:cNvPr>
          <p:cNvGraphicFramePr>
            <a:graphicFrameLocks noGrp="1"/>
          </p:cNvGraphicFramePr>
          <p:nvPr/>
        </p:nvGraphicFramePr>
        <p:xfrm>
          <a:off x="838200" y="1798578"/>
          <a:ext cx="9944100" cy="4946050"/>
        </p:xfrm>
        <a:graphic>
          <a:graphicData uri="http://schemas.openxmlformats.org/drawingml/2006/table">
            <a:tbl>
              <a:tblPr firstRow="1" firstCol="1" bandRow="1"/>
              <a:tblGrid>
                <a:gridCol w="2141813">
                  <a:extLst>
                    <a:ext uri="{9D8B030D-6E8A-4147-A177-3AD203B41FA5}">
                      <a16:colId xmlns:a16="http://schemas.microsoft.com/office/drawing/2014/main" val="1554565323"/>
                    </a:ext>
                  </a:extLst>
                </a:gridCol>
                <a:gridCol w="4206089">
                  <a:extLst>
                    <a:ext uri="{9D8B030D-6E8A-4147-A177-3AD203B41FA5}">
                      <a16:colId xmlns:a16="http://schemas.microsoft.com/office/drawing/2014/main" val="702497693"/>
                    </a:ext>
                  </a:extLst>
                </a:gridCol>
                <a:gridCol w="2007579">
                  <a:extLst>
                    <a:ext uri="{9D8B030D-6E8A-4147-A177-3AD203B41FA5}">
                      <a16:colId xmlns:a16="http://schemas.microsoft.com/office/drawing/2014/main" val="568384480"/>
                    </a:ext>
                  </a:extLst>
                </a:gridCol>
                <a:gridCol w="1588619">
                  <a:extLst>
                    <a:ext uri="{9D8B030D-6E8A-4147-A177-3AD203B41FA5}">
                      <a16:colId xmlns:a16="http://schemas.microsoft.com/office/drawing/2014/main" val="3854111964"/>
                    </a:ext>
                  </a:extLst>
                </a:gridCol>
              </a:tblGrid>
              <a:tr h="662755">
                <a:tc>
                  <a:txBody>
                    <a:bodyPr/>
                    <a:lstStyle/>
                    <a:p>
                      <a:pPr>
                        <a:lnSpc>
                          <a:spcPct val="107000"/>
                        </a:lnSpc>
                        <a:spcAft>
                          <a:spcPts val="0"/>
                        </a:spcAft>
                      </a:pPr>
                      <a:r>
                        <a:rPr lang="en-GB"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Commuting to and from Site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gridSpan="3">
                  <a:txBody>
                    <a:bodyPr/>
                    <a:lstStyle/>
                    <a:p>
                      <a:pP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133823980"/>
                  </a:ext>
                </a:extLst>
              </a:tr>
              <a:tr h="887003">
                <a:tc>
                  <a:txBody>
                    <a:bodyPr/>
                    <a:lstStyle/>
                    <a:p>
                      <a:pPr>
                        <a:lnSpc>
                          <a:spcPct val="107000"/>
                        </a:lnSpc>
                        <a:spcAft>
                          <a:spcPts val="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Safety Hazard</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List of control methods that must be followed to protect your health and safety.</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PPE/Training Requirements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Risk level if control measures used</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4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8698035"/>
                  </a:ext>
                </a:extLst>
              </a:tr>
              <a:tr h="3367039">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Maintenance of 2 metre recommended social distancing and increased risk of infection as a result. </a:t>
                      </a:r>
                    </a:p>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Wherever possible private transport should be used to maintain isolation from the public when commuting to the office.</a:t>
                      </a:r>
                    </a:p>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If public transport cannot be avoided, the employee should be encouraged to follow current government advice in respect of face coverings.</a:t>
                      </a:r>
                    </a:p>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On arrival at the site, employees should thoroughly wash their hands for at least for 20 seconds or use hand sanitiser gel immediately on entry to the workplace.</a:t>
                      </a:r>
                    </a:p>
                    <a:p>
                      <a:pPr>
                        <a:lnSpc>
                          <a:spcPct val="107000"/>
                        </a:lnSpc>
                        <a:spcAft>
                          <a:spcPts val="0"/>
                        </a:spcAft>
                      </a:pPr>
                      <a:endParaRPr lang="en-GB" sz="1400" kern="1200" dirty="0">
                        <a:solidFill>
                          <a:schemeClr val="tx1"/>
                        </a:solidFill>
                        <a:effectLst/>
                        <a:latin typeface="+mn-lt"/>
                        <a:ea typeface="+mn-ea"/>
                        <a:cs typeface="+mn-cs"/>
                      </a:endParaRPr>
                    </a:p>
                    <a:p>
                      <a:r>
                        <a:rPr lang="en-GB" sz="1400" b="1" kern="1200" dirty="0">
                          <a:solidFill>
                            <a:srgbClr val="FF0000"/>
                          </a:solidFill>
                          <a:effectLst/>
                          <a:latin typeface="+mn-lt"/>
                          <a:ea typeface="+mn-ea"/>
                          <a:cs typeface="+mn-cs"/>
                        </a:rPr>
                        <a:t>Additional staff engagement on member’s particular vulnerability and how this can be minimised. </a:t>
                      </a:r>
                      <a:endParaRPr lang="en-GB"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Face coverings for all staff.</a:t>
                      </a:r>
                    </a:p>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Hand Sanitiser Gel should be provided in every classroom and at entry and egress points.</a:t>
                      </a:r>
                    </a:p>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481862538"/>
                  </a:ext>
                </a:extLst>
              </a:tr>
            </a:tbl>
          </a:graphicData>
        </a:graphic>
      </p:graphicFrame>
    </p:spTree>
    <p:extLst>
      <p:ext uri="{BB962C8B-B14F-4D97-AF65-F5344CB8AC3E}">
        <p14:creationId xmlns:p14="http://schemas.microsoft.com/office/powerpoint/2010/main" val="2249443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05DF4-9ACC-4B24-BC0E-F0B50297E0A3}"/>
              </a:ext>
            </a:extLst>
          </p:cNvPr>
          <p:cNvSpPr>
            <a:spLocks noGrp="1"/>
          </p:cNvSpPr>
          <p:nvPr>
            <p:ph type="title"/>
          </p:nvPr>
        </p:nvSpPr>
        <p:spPr/>
        <p:txBody>
          <a:bodyPr>
            <a:normAutofit/>
          </a:bodyPr>
          <a:lstStyle/>
          <a:p>
            <a:r>
              <a:rPr lang="en-GB" sz="4000" b="1" dirty="0">
                <a:latin typeface="Arial" panose="020B0604020202020204" pitchFamily="34" charset="0"/>
                <a:ea typeface="Calibri" panose="020F0502020204030204" pitchFamily="34" charset="0"/>
                <a:cs typeface="Arial" panose="020B0604020202020204" pitchFamily="34" charset="0"/>
              </a:rPr>
              <a:t>2. Understanding Risk Assessments</a:t>
            </a:r>
            <a:r>
              <a:rPr lang="en-GB" sz="4000" dirty="0">
                <a:latin typeface="Arial" panose="020B0604020202020204" pitchFamily="34" charset="0"/>
                <a:cs typeface="Arial" panose="020B0604020202020204" pitchFamily="34" charset="0"/>
              </a:rPr>
              <a:t> Mental Health </a:t>
            </a:r>
          </a:p>
        </p:txBody>
      </p:sp>
      <p:sp>
        <p:nvSpPr>
          <p:cNvPr id="3" name="Content Placeholder 2">
            <a:extLst>
              <a:ext uri="{FF2B5EF4-FFF2-40B4-BE49-F238E27FC236}">
                <a16:creationId xmlns:a16="http://schemas.microsoft.com/office/drawing/2014/main" id="{B1E76EFF-0334-40E8-BE33-2B20B7A4974C}"/>
              </a:ext>
            </a:extLst>
          </p:cNvPr>
          <p:cNvSpPr>
            <a:spLocks noGrp="1"/>
          </p:cNvSpPr>
          <p:nvPr>
            <p:ph idx="1"/>
          </p:nvPr>
        </p:nvSpPr>
        <p:spPr>
          <a:xfrm>
            <a:off x="783771" y="1876698"/>
            <a:ext cx="10515600" cy="4616177"/>
          </a:xfrm>
        </p:spPr>
        <p:txBody>
          <a:bodyPr/>
          <a:lstStyle/>
          <a:p>
            <a:r>
              <a:rPr lang="en-GB" dirty="0"/>
              <a:t>It's not just physical risks your employer needs to assess; workers risk poor mental health caused by stress, fear, and anxiety about returning to work in unsafe environments.</a:t>
            </a:r>
          </a:p>
          <a:p>
            <a:r>
              <a:rPr lang="en-GB" dirty="0"/>
              <a:t>Your employer should expect that some colleagues will have suffered a recent bereavement and may need time-off, counselling, and other support.</a:t>
            </a:r>
          </a:p>
          <a:p>
            <a:r>
              <a:rPr lang="en-GB" dirty="0"/>
              <a:t>And if fewer people are at work, managers must expect reduced output</a:t>
            </a:r>
            <a:r>
              <a:rPr lang="en-GB" b="1" dirty="0"/>
              <a:t> </a:t>
            </a:r>
            <a:r>
              <a:rPr lang="en-GB" dirty="0"/>
              <a:t>and not set unrealistic targets.</a:t>
            </a:r>
          </a:p>
          <a:p>
            <a:r>
              <a:rPr lang="en-GB" dirty="0"/>
              <a:t>EIS advice is available on the website (‘EIS Health and Wellbeing Support’ - </a:t>
            </a:r>
            <a:r>
              <a:rPr lang="en-GB" u="sng" dirty="0">
                <a:hlinkClick r:id="rId3"/>
              </a:rPr>
              <a:t>https://www.eis.org.uk/Coronavirus/Directory</a:t>
            </a:r>
            <a:r>
              <a:rPr lang="en-GB" dirty="0"/>
              <a:t>).</a:t>
            </a:r>
          </a:p>
          <a:p>
            <a:endParaRPr lang="en-GB" dirty="0"/>
          </a:p>
        </p:txBody>
      </p:sp>
    </p:spTree>
    <p:extLst>
      <p:ext uri="{BB962C8B-B14F-4D97-AF65-F5344CB8AC3E}">
        <p14:creationId xmlns:p14="http://schemas.microsoft.com/office/powerpoint/2010/main" val="34023857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TotalTime>
  <Words>5892</Words>
  <Application>Microsoft Office PowerPoint</Application>
  <PresentationFormat>Widescreen</PresentationFormat>
  <Paragraphs>367</Paragraphs>
  <Slides>15</Slides>
  <Notes>14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Calibri</vt:lpstr>
      <vt:lpstr>Calibri Light</vt:lpstr>
      <vt:lpstr>Symbol</vt:lpstr>
      <vt:lpstr>Times New Roman</vt:lpstr>
      <vt:lpstr>Wingdings</vt:lpstr>
      <vt:lpstr>Office Theme</vt:lpstr>
      <vt:lpstr>1_Office Theme</vt:lpstr>
      <vt:lpstr>Negotiating Your Health &amp; Safety:  Refresher Collective Response to COVID-19   March 2021</vt:lpstr>
      <vt:lpstr>Content </vt:lpstr>
      <vt:lpstr>Public Health – Protective Measures</vt:lpstr>
      <vt:lpstr>1. What to do as an EIS Rep </vt:lpstr>
      <vt:lpstr>2. Understanding Risk Assessments  HSE Guidance – Risk Assessment</vt:lpstr>
      <vt:lpstr>2. Understanding Risk Assessments </vt:lpstr>
      <vt:lpstr>2. Understanding Risk Assessments  </vt:lpstr>
      <vt:lpstr>2. Understanding Risk Assessments  Vulnerable Employees</vt:lpstr>
      <vt:lpstr>2. Understanding Risk Assessments Mental Health </vt:lpstr>
      <vt:lpstr>3. Agreeing and Implementing Risk Assessment </vt:lpstr>
      <vt:lpstr>4. Identifying what to do if a Risk Assessment is not in place or adhered to  </vt:lpstr>
      <vt:lpstr>Responding to Health and Safety as an EIS Branch </vt:lpstr>
      <vt:lpstr>Building Evidence</vt:lpstr>
      <vt:lpstr>Government Guidance – Ongoing and Updated</vt:lpstr>
      <vt:lpstr>What are you Happy to Settle For?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Negotiating Your Health &amp; Safety:  Building a Collective Response to COVID-19  Stage One June 2020</dc:title>
  <dc:creator>Ruth Winters</dc:creator>
  <cp:lastModifiedBy>Alison Roy</cp:lastModifiedBy>
  <cp:revision>11</cp:revision>
  <dcterms:created xsi:type="dcterms:W3CDTF">2021-02-18T14:14:01Z</dcterms:created>
  <dcterms:modified xsi:type="dcterms:W3CDTF">2021-03-26T14:57:14Z</dcterms:modified>
</cp:coreProperties>
</file>